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7" r:id="rId4"/>
    <p:sldId id="259" r:id="rId5"/>
    <p:sldId id="260" r:id="rId6"/>
    <p:sldId id="269" r:id="rId7"/>
    <p:sldId id="270" r:id="rId8"/>
    <p:sldId id="261" r:id="rId9"/>
    <p:sldId id="264" r:id="rId10"/>
    <p:sldId id="268" r:id="rId11"/>
    <p:sldId id="262" r:id="rId12"/>
    <p:sldId id="263" r:id="rId13"/>
    <p:sldId id="265" r:id="rId14"/>
    <p:sldId id="266" r:id="rId15"/>
    <p:sldId id="271" r:id="rId16"/>
    <p:sldId id="272" r:id="rId17"/>
    <p:sldId id="273" r:id="rId18"/>
    <p:sldId id="277"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13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47D9B3-54FC-4092-B400-5842F883FC2A}" type="datetimeFigureOut">
              <a:rPr lang="en-US" smtClean="0"/>
              <a:t>6/18/2015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2FD3E-CF16-46FA-8277-81EB52541738}" type="slidenum">
              <a:rPr lang="en-US" smtClean="0"/>
              <a:t>‹#›</a:t>
            </a:fld>
            <a:endParaRPr lang="en-US"/>
          </a:p>
        </p:txBody>
      </p:sp>
    </p:spTree>
    <p:extLst>
      <p:ext uri="{BB962C8B-B14F-4D97-AF65-F5344CB8AC3E}">
        <p14:creationId xmlns:p14="http://schemas.microsoft.com/office/powerpoint/2010/main" val="386088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2FD3E-CF16-46FA-8277-81EB52541738}" type="slidenum">
              <a:rPr lang="en-US" smtClean="0"/>
              <a:t>1</a:t>
            </a:fld>
            <a:endParaRPr lang="en-US"/>
          </a:p>
        </p:txBody>
      </p:sp>
    </p:spTree>
    <p:extLst>
      <p:ext uri="{BB962C8B-B14F-4D97-AF65-F5344CB8AC3E}">
        <p14:creationId xmlns:p14="http://schemas.microsoft.com/office/powerpoint/2010/main" val="413555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A0D896-0989-4AF4-8535-15D2237BE925}"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Light Sensors</a:t>
            </a:r>
            <a:endParaRPr lang="en-US"/>
          </a:p>
        </p:txBody>
      </p:sp>
      <p:sp>
        <p:nvSpPr>
          <p:cNvPr id="6" name="Slide Number Placeholder 5"/>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2583823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9422-201B-4A50-9BC4-73634D5FF01D}"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Light Sensors</a:t>
            </a:r>
            <a:endParaRPr lang="en-US"/>
          </a:p>
        </p:txBody>
      </p:sp>
      <p:sp>
        <p:nvSpPr>
          <p:cNvPr id="6" name="Slide Number Placeholder 5"/>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15986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0E979-4494-424A-B11D-87BF4B9B253C}"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Light Sensors</a:t>
            </a:r>
            <a:endParaRPr lang="en-US"/>
          </a:p>
        </p:txBody>
      </p:sp>
      <p:sp>
        <p:nvSpPr>
          <p:cNvPr id="6" name="Slide Number Placeholder 5"/>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170624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92F75-D455-4FCD-89A9-F378F478698E}"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Light Sensors</a:t>
            </a:r>
            <a:endParaRPr lang="en-US"/>
          </a:p>
        </p:txBody>
      </p:sp>
      <p:sp>
        <p:nvSpPr>
          <p:cNvPr id="6" name="Slide Number Placeholder 5"/>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726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836E3-B22F-4CB5-A1B9-651FF7260B9D}" type="datetime1">
              <a:rPr lang="en-US" smtClean="0"/>
              <a:t>6/18/2015</a:t>
            </a:fld>
            <a:endParaRPr lang="en-US"/>
          </a:p>
        </p:txBody>
      </p:sp>
      <p:sp>
        <p:nvSpPr>
          <p:cNvPr id="5" name="Footer Placeholder 4"/>
          <p:cNvSpPr>
            <a:spLocks noGrp="1"/>
          </p:cNvSpPr>
          <p:nvPr>
            <p:ph type="ftr" sz="quarter" idx="11"/>
          </p:nvPr>
        </p:nvSpPr>
        <p:spPr/>
        <p:txBody>
          <a:bodyPr/>
          <a:lstStyle/>
          <a:p>
            <a:r>
              <a:rPr lang="en-US" smtClean="0"/>
              <a:t>Light Sensors</a:t>
            </a:r>
            <a:endParaRPr lang="en-US"/>
          </a:p>
        </p:txBody>
      </p:sp>
      <p:sp>
        <p:nvSpPr>
          <p:cNvPr id="6" name="Slide Number Placeholder 5"/>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290703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999CA3-4D6D-424F-8E63-4DA686AFCB29}"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Light Sensors</a:t>
            </a:r>
            <a:endParaRPr lang="en-US"/>
          </a:p>
        </p:txBody>
      </p:sp>
      <p:sp>
        <p:nvSpPr>
          <p:cNvPr id="7" name="Slide Number Placeholder 6"/>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62751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1E6205-6396-47A9-BA38-927D25FE6F4E}" type="datetime1">
              <a:rPr lang="en-US" smtClean="0"/>
              <a:t>6/18/2015</a:t>
            </a:fld>
            <a:endParaRPr lang="en-US"/>
          </a:p>
        </p:txBody>
      </p:sp>
      <p:sp>
        <p:nvSpPr>
          <p:cNvPr id="8" name="Footer Placeholder 7"/>
          <p:cNvSpPr>
            <a:spLocks noGrp="1"/>
          </p:cNvSpPr>
          <p:nvPr>
            <p:ph type="ftr" sz="quarter" idx="11"/>
          </p:nvPr>
        </p:nvSpPr>
        <p:spPr/>
        <p:txBody>
          <a:bodyPr/>
          <a:lstStyle/>
          <a:p>
            <a:r>
              <a:rPr lang="en-US" smtClean="0"/>
              <a:t>Light Sensors</a:t>
            </a:r>
            <a:endParaRPr lang="en-US"/>
          </a:p>
        </p:txBody>
      </p:sp>
      <p:sp>
        <p:nvSpPr>
          <p:cNvPr id="9" name="Slide Number Placeholder 8"/>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57757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E078ED-6B9D-4341-861F-5E9C7AEA5AE9}" type="datetime1">
              <a:rPr lang="en-US" smtClean="0"/>
              <a:t>6/18/2015</a:t>
            </a:fld>
            <a:endParaRPr lang="en-US"/>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412053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5BF23-8079-4901-8C8F-317087537BC5}" type="datetime1">
              <a:rPr lang="en-US" smtClean="0"/>
              <a:t>6/18/2015</a:t>
            </a:fld>
            <a:endParaRPr lang="en-US"/>
          </a:p>
        </p:txBody>
      </p:sp>
      <p:sp>
        <p:nvSpPr>
          <p:cNvPr id="3" name="Footer Placeholder 2"/>
          <p:cNvSpPr>
            <a:spLocks noGrp="1"/>
          </p:cNvSpPr>
          <p:nvPr>
            <p:ph type="ftr" sz="quarter" idx="11"/>
          </p:nvPr>
        </p:nvSpPr>
        <p:spPr/>
        <p:txBody>
          <a:bodyPr/>
          <a:lstStyle/>
          <a:p>
            <a:r>
              <a:rPr lang="en-US" smtClean="0"/>
              <a:t>Light Sensors</a:t>
            </a:r>
            <a:endParaRPr lang="en-US"/>
          </a:p>
        </p:txBody>
      </p:sp>
      <p:sp>
        <p:nvSpPr>
          <p:cNvPr id="4" name="Slide Number Placeholder 3"/>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1098634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202181-D74B-4A1A-A547-BB5DC9B554DA}"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Light Sensors</a:t>
            </a:r>
            <a:endParaRPr lang="en-US"/>
          </a:p>
        </p:txBody>
      </p:sp>
      <p:sp>
        <p:nvSpPr>
          <p:cNvPr id="7" name="Slide Number Placeholder 6"/>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39012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7631B-79A1-4C18-AEE5-5C4B9B43F86E}" type="datetime1">
              <a:rPr lang="en-US" smtClean="0"/>
              <a:t>6/18/2015</a:t>
            </a:fld>
            <a:endParaRPr lang="en-US"/>
          </a:p>
        </p:txBody>
      </p:sp>
      <p:sp>
        <p:nvSpPr>
          <p:cNvPr id="6" name="Footer Placeholder 5"/>
          <p:cNvSpPr>
            <a:spLocks noGrp="1"/>
          </p:cNvSpPr>
          <p:nvPr>
            <p:ph type="ftr" sz="quarter" idx="11"/>
          </p:nvPr>
        </p:nvSpPr>
        <p:spPr/>
        <p:txBody>
          <a:bodyPr/>
          <a:lstStyle/>
          <a:p>
            <a:r>
              <a:rPr lang="en-US" smtClean="0"/>
              <a:t>Light Sensors</a:t>
            </a:r>
            <a:endParaRPr lang="en-US"/>
          </a:p>
        </p:txBody>
      </p:sp>
      <p:sp>
        <p:nvSpPr>
          <p:cNvPr id="7" name="Slide Number Placeholder 6"/>
          <p:cNvSpPr>
            <a:spLocks noGrp="1"/>
          </p:cNvSpPr>
          <p:nvPr>
            <p:ph type="sldNum" sz="quarter" idx="12"/>
          </p:nvPr>
        </p:nvSpPr>
        <p:spPr/>
        <p:txBody>
          <a:bodyPr/>
          <a:lstStyle/>
          <a:p>
            <a:fld id="{5421E86A-012C-4EA1-A84D-EAAC97F3EBF8}" type="slidenum">
              <a:rPr lang="en-US" smtClean="0"/>
              <a:t>‹#›</a:t>
            </a:fld>
            <a:endParaRPr lang="en-US"/>
          </a:p>
        </p:txBody>
      </p:sp>
    </p:spTree>
    <p:extLst>
      <p:ext uri="{BB962C8B-B14F-4D97-AF65-F5344CB8AC3E}">
        <p14:creationId xmlns:p14="http://schemas.microsoft.com/office/powerpoint/2010/main" val="189986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0390F-0428-4A53-BF59-9346B27C7684}" type="datetime1">
              <a:rPr lang="en-US" smtClean="0"/>
              <a:t>6/18/2015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Light Sensors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1E86A-012C-4EA1-A84D-EAAC97F3EBF8}" type="slidenum">
              <a:rPr lang="en-US" smtClean="0"/>
              <a:t>‹#›</a:t>
            </a:fld>
            <a:endParaRPr lang="en-US"/>
          </a:p>
        </p:txBody>
      </p:sp>
    </p:spTree>
    <p:extLst>
      <p:ext uri="{BB962C8B-B14F-4D97-AF65-F5344CB8AC3E}">
        <p14:creationId xmlns:p14="http://schemas.microsoft.com/office/powerpoint/2010/main" val="19814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layground.arduino.cc/main/DHT11Li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Embedded Programming and Robotics</a:t>
            </a:r>
            <a:endParaRPr lang="en-US" dirty="0"/>
          </a:p>
        </p:txBody>
      </p:sp>
      <p:sp>
        <p:nvSpPr>
          <p:cNvPr id="3" name="Subtitle 2"/>
          <p:cNvSpPr>
            <a:spLocks noGrp="1"/>
          </p:cNvSpPr>
          <p:nvPr>
            <p:ph type="subTitle" idx="1"/>
          </p:nvPr>
        </p:nvSpPr>
        <p:spPr/>
        <p:txBody>
          <a:bodyPr>
            <a:normAutofit/>
          </a:bodyPr>
          <a:lstStyle/>
          <a:p>
            <a:r>
              <a:rPr lang="en-US" sz="3200" dirty="0" smtClean="0"/>
              <a:t>Lesson 8</a:t>
            </a:r>
          </a:p>
          <a:p>
            <a:r>
              <a:rPr lang="en-US" sz="3200" dirty="0" smtClean="0"/>
              <a:t>Light Sensors and Temperature/Humidity</a:t>
            </a:r>
            <a:endParaRPr lang="en-US" sz="3200"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a:t>
            </a:fld>
            <a:endParaRPr lang="en-US"/>
          </a:p>
        </p:txBody>
      </p:sp>
    </p:spTree>
    <p:extLst>
      <p:ext uri="{BB962C8B-B14F-4D97-AF65-F5344CB8AC3E}">
        <p14:creationId xmlns:p14="http://schemas.microsoft.com/office/powerpoint/2010/main" val="535628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Temperature and Humidity</a:t>
            </a:r>
          </a:p>
        </p:txBody>
      </p:sp>
      <p:sp>
        <p:nvSpPr>
          <p:cNvPr id="3" name="Content Placeholder 2"/>
          <p:cNvSpPr>
            <a:spLocks noGrp="1"/>
          </p:cNvSpPr>
          <p:nvPr>
            <p:ph idx="1"/>
          </p:nvPr>
        </p:nvSpPr>
        <p:spPr/>
        <p:txBody>
          <a:bodyPr/>
          <a:lstStyle/>
          <a:p>
            <a:r>
              <a:rPr lang="en-US" dirty="0" smtClean="0"/>
              <a:t>The DHT11 is slow</a:t>
            </a:r>
          </a:p>
          <a:p>
            <a:r>
              <a:rPr lang="en-US" dirty="0" smtClean="0"/>
              <a:t>It can take up to 250 milliseconds to get a reading of temperature or humidity</a:t>
            </a:r>
          </a:p>
          <a:p>
            <a:r>
              <a:rPr lang="en-US" dirty="0" smtClean="0"/>
              <a:t>The value can be up to 2 seconds old</a:t>
            </a:r>
          </a:p>
          <a:p>
            <a:r>
              <a:rPr lang="en-US" dirty="0" smtClean="0"/>
              <a:t>Not very useful for quick response</a:t>
            </a:r>
          </a:p>
          <a:p>
            <a:r>
              <a:rPr lang="en-US" dirty="0" smtClean="0"/>
              <a:t>Temperature is in degrees Celsius as integers, thus not very accurate</a:t>
            </a:r>
          </a:p>
          <a:p>
            <a:r>
              <a:rPr lang="en-US" dirty="0" smtClean="0"/>
              <a:t>Humidity is relative, as a percentage 0 to 100</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10</a:t>
            </a:fld>
            <a:endParaRPr lang="en-US"/>
          </a:p>
        </p:txBody>
      </p:sp>
    </p:spTree>
    <p:extLst>
      <p:ext uri="{BB962C8B-B14F-4D97-AF65-F5344CB8AC3E}">
        <p14:creationId xmlns:p14="http://schemas.microsoft.com/office/powerpoint/2010/main" val="1438326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Temperature and Humidity</a:t>
            </a:r>
          </a:p>
        </p:txBody>
      </p:sp>
      <p:sp>
        <p:nvSpPr>
          <p:cNvPr id="3" name="Content Placeholder 2"/>
          <p:cNvSpPr>
            <a:spLocks noGrp="1"/>
          </p:cNvSpPr>
          <p:nvPr>
            <p:ph idx="1"/>
          </p:nvPr>
        </p:nvSpPr>
        <p:spPr/>
        <p:txBody>
          <a:bodyPr/>
          <a:lstStyle/>
          <a:p>
            <a:r>
              <a:rPr lang="en-US" dirty="0" smtClean="0"/>
              <a:t>In your code, you’ll need the following lines:</a:t>
            </a:r>
          </a:p>
          <a:p>
            <a:pPr marL="0" indent="0">
              <a:buNone/>
            </a:pPr>
            <a:r>
              <a:rPr lang="en-US" dirty="0" smtClean="0">
                <a:latin typeface="Consolas" panose="020B0609020204030204" pitchFamily="49" charset="0"/>
                <a:cs typeface="Consolas" panose="020B0609020204030204" pitchFamily="49" charset="0"/>
              </a:rPr>
              <a:t>#include &lt;</a:t>
            </a:r>
            <a:r>
              <a:rPr lang="en-US" dirty="0" err="1" smtClean="0">
                <a:latin typeface="Consolas" panose="020B0609020204030204" pitchFamily="49" charset="0"/>
                <a:cs typeface="Consolas" panose="020B0609020204030204" pitchFamily="49" charset="0"/>
              </a:rPr>
              <a:t>dht.h</a:t>
            </a:r>
            <a:r>
              <a:rPr lang="en-US" dirty="0" smtClean="0">
                <a:latin typeface="Consolas" panose="020B0609020204030204" pitchFamily="49" charset="0"/>
                <a:cs typeface="Consolas" panose="020B0609020204030204" pitchFamily="49" charset="0"/>
              </a:rPr>
              <a:t>&gt;</a:t>
            </a:r>
          </a:p>
          <a:p>
            <a:pPr marL="0" indent="0">
              <a:buNone/>
            </a:pPr>
            <a:r>
              <a:rPr lang="en-US" dirty="0" smtClean="0">
                <a:latin typeface="Consolas" panose="020B0609020204030204" pitchFamily="49" charset="0"/>
                <a:cs typeface="Consolas" panose="020B0609020204030204" pitchFamily="49" charset="0"/>
              </a:rPr>
              <a:t>#define DHTPIN 2</a:t>
            </a:r>
          </a:p>
          <a:p>
            <a:r>
              <a:rPr lang="en-US" dirty="0" smtClean="0"/>
              <a:t>The following creates a DHT object:</a:t>
            </a:r>
          </a:p>
          <a:p>
            <a:pPr marL="0" indent="0">
              <a:buNone/>
            </a:pPr>
            <a:r>
              <a:rPr lang="en-US" dirty="0" err="1">
                <a:latin typeface="Consolas" panose="020B0609020204030204" pitchFamily="49" charset="0"/>
                <a:cs typeface="Consolas" panose="020B0609020204030204" pitchFamily="49" charset="0"/>
              </a:rPr>
              <a:t>d</a:t>
            </a:r>
            <a:r>
              <a:rPr lang="en-US" dirty="0" err="1" smtClean="0">
                <a:latin typeface="Consolas" panose="020B0609020204030204" pitchFamily="49" charset="0"/>
                <a:cs typeface="Consolas" panose="020B0609020204030204" pitchFamily="49" charset="0"/>
              </a:rPr>
              <a:t>ht</a:t>
            </a:r>
            <a:r>
              <a:rPr lang="en-US" smtClean="0">
                <a:latin typeface="Consolas" panose="020B0609020204030204" pitchFamily="49" charset="0"/>
                <a:cs typeface="Consolas" panose="020B0609020204030204" pitchFamily="49" charset="0"/>
              </a:rPr>
              <a:t> DHT;</a:t>
            </a:r>
            <a:endParaRPr lang="en-US" dirty="0" smtClean="0">
              <a:latin typeface="Consolas" panose="020B0609020204030204" pitchFamily="49" charset="0"/>
              <a:cs typeface="Consolas" panose="020B0609020204030204" pitchFamily="49" charset="0"/>
            </a:endParaRPr>
          </a:p>
          <a:p>
            <a:r>
              <a:rPr lang="en-US" dirty="0" smtClean="0"/>
              <a:t>You don’t need to do anything in the setup() function</a:t>
            </a:r>
          </a:p>
          <a:p>
            <a:pPr marL="0" indent="0">
              <a:buNone/>
            </a:pP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11</a:t>
            </a:fld>
            <a:endParaRPr lang="en-US"/>
          </a:p>
        </p:txBody>
      </p:sp>
    </p:spTree>
    <p:extLst>
      <p:ext uri="{BB962C8B-B14F-4D97-AF65-F5344CB8AC3E}">
        <p14:creationId xmlns:p14="http://schemas.microsoft.com/office/powerpoint/2010/main" val="1118706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Temperature and Humidity</a:t>
            </a:r>
          </a:p>
        </p:txBody>
      </p:sp>
      <p:sp>
        <p:nvSpPr>
          <p:cNvPr id="3" name="Content Placeholder 2"/>
          <p:cNvSpPr>
            <a:spLocks noGrp="1"/>
          </p:cNvSpPr>
          <p:nvPr>
            <p:ph idx="1"/>
          </p:nvPr>
        </p:nvSpPr>
        <p:spPr/>
        <p:txBody>
          <a:bodyPr/>
          <a:lstStyle/>
          <a:p>
            <a:r>
              <a:rPr lang="en-US" dirty="0" smtClean="0"/>
              <a:t>You can determine that the DHT11 is online:</a:t>
            </a:r>
          </a:p>
          <a:p>
            <a:r>
              <a:rPr lang="en-US" dirty="0" err="1">
                <a:latin typeface="Consolas" panose="020B0609020204030204" pitchFamily="49" charset="0"/>
                <a:cs typeface="Consolas" panose="020B0609020204030204" pitchFamily="49" charset="0"/>
              </a:rPr>
              <a:t>i</a:t>
            </a:r>
            <a:r>
              <a:rPr lang="en-US" dirty="0" err="1" smtClean="0">
                <a:latin typeface="Consolas" panose="020B0609020204030204" pitchFamily="49" charset="0"/>
                <a:cs typeface="Consolas" panose="020B0609020204030204" pitchFamily="49" charset="0"/>
              </a:rPr>
              <a:t>nt</a:t>
            </a:r>
            <a:r>
              <a:rPr lang="en-US" dirty="0" smtClean="0">
                <a:latin typeface="Consolas" panose="020B0609020204030204" pitchFamily="49" charset="0"/>
                <a:cs typeface="Consolas" panose="020B0609020204030204" pitchFamily="49" charset="0"/>
              </a:rPr>
              <a:t> result = DHT.read11(DHTPIN);</a:t>
            </a:r>
          </a:p>
          <a:p>
            <a:r>
              <a:rPr lang="en-US" dirty="0">
                <a:latin typeface="Consolas" panose="020B0609020204030204" pitchFamily="49" charset="0"/>
                <a:cs typeface="Consolas" panose="020B0609020204030204" pitchFamily="49" charset="0"/>
              </a:rPr>
              <a:t>i</a:t>
            </a:r>
            <a:r>
              <a:rPr lang="en-US" dirty="0" smtClean="0">
                <a:latin typeface="Consolas" panose="020B0609020204030204" pitchFamily="49" charset="0"/>
                <a:cs typeface="Consolas" panose="020B0609020204030204" pitchFamily="49" charset="0"/>
              </a:rPr>
              <a:t>f (result == DHTLIB_OK)</a:t>
            </a:r>
          </a:p>
          <a:p>
            <a:pPr lvl="1"/>
            <a:r>
              <a:rPr lang="en-US" dirty="0" err="1" smtClean="0">
                <a:latin typeface="Consolas" panose="020B0609020204030204" pitchFamily="49" charset="0"/>
                <a:cs typeface="Consolas" panose="020B0609020204030204" pitchFamily="49" charset="0"/>
              </a:rPr>
              <a:t>Serial.println</a:t>
            </a:r>
            <a:r>
              <a:rPr lang="en-US" dirty="0" smtClean="0">
                <a:latin typeface="Consolas" panose="020B0609020204030204" pitchFamily="49" charset="0"/>
                <a:cs typeface="Consolas" panose="020B0609020204030204" pitchFamily="49" charset="0"/>
              </a:rPr>
              <a:t>(“DHT sensor ok”);</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12</a:t>
            </a:fld>
            <a:endParaRPr lang="en-US"/>
          </a:p>
        </p:txBody>
      </p:sp>
    </p:spTree>
    <p:extLst>
      <p:ext uri="{BB962C8B-B14F-4D97-AF65-F5344CB8AC3E}">
        <p14:creationId xmlns:p14="http://schemas.microsoft.com/office/powerpoint/2010/main" val="36172555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Temperature and Humidity</a:t>
            </a:r>
          </a:p>
        </p:txBody>
      </p:sp>
      <p:sp>
        <p:nvSpPr>
          <p:cNvPr id="3" name="Content Placeholder 2"/>
          <p:cNvSpPr>
            <a:spLocks noGrp="1"/>
          </p:cNvSpPr>
          <p:nvPr>
            <p:ph idx="1"/>
          </p:nvPr>
        </p:nvSpPr>
        <p:spPr/>
        <p:txBody>
          <a:bodyPr/>
          <a:lstStyle/>
          <a:p>
            <a:r>
              <a:rPr lang="en-US" dirty="0" smtClean="0"/>
              <a:t>Read the temperature:</a:t>
            </a:r>
          </a:p>
          <a:p>
            <a:pPr marL="0" indent="0">
              <a:buNone/>
            </a:pPr>
            <a:r>
              <a:rPr lang="en-US" dirty="0">
                <a:latin typeface="Consolas" panose="020B0609020204030204" pitchFamily="49" charset="0"/>
                <a:cs typeface="Consolas" panose="020B0609020204030204" pitchFamily="49" charset="0"/>
              </a:rPr>
              <a:t>f</a:t>
            </a:r>
            <a:r>
              <a:rPr lang="en-US" dirty="0" smtClean="0">
                <a:latin typeface="Consolas" panose="020B0609020204030204" pitchFamily="49" charset="0"/>
                <a:cs typeface="Consolas" panose="020B0609020204030204" pitchFamily="49" charset="0"/>
              </a:rPr>
              <a:t>loat temp = </a:t>
            </a:r>
            <a:r>
              <a:rPr lang="en-US" dirty="0" err="1" smtClean="0">
                <a:latin typeface="Consolas" panose="020B0609020204030204" pitchFamily="49" charset="0"/>
                <a:cs typeface="Consolas" panose="020B0609020204030204" pitchFamily="49" charset="0"/>
              </a:rPr>
              <a:t>DHT.temperature</a:t>
            </a:r>
            <a:r>
              <a:rPr lang="en-US" dirty="0" smtClean="0">
                <a:latin typeface="Consolas" panose="020B0609020204030204" pitchFamily="49" charset="0"/>
                <a:cs typeface="Consolas" panose="020B0609020204030204" pitchFamily="49" charset="0"/>
              </a:rPr>
              <a:t>;</a:t>
            </a:r>
          </a:p>
          <a:p>
            <a:r>
              <a:rPr lang="en-US" dirty="0" smtClean="0"/>
              <a:t>Read the humidity:</a:t>
            </a:r>
          </a:p>
          <a:p>
            <a:pPr marL="0" indent="0">
              <a:buNone/>
            </a:pPr>
            <a:r>
              <a:rPr lang="en-US" dirty="0">
                <a:latin typeface="Consolas" panose="020B0609020204030204" pitchFamily="49" charset="0"/>
                <a:cs typeface="Consolas" panose="020B0609020204030204" pitchFamily="49" charset="0"/>
              </a:rPr>
              <a:t>f</a:t>
            </a:r>
            <a:r>
              <a:rPr lang="en-US" dirty="0" smtClean="0">
                <a:latin typeface="Consolas" panose="020B0609020204030204" pitchFamily="49" charset="0"/>
                <a:cs typeface="Consolas" panose="020B0609020204030204" pitchFamily="49" charset="0"/>
              </a:rPr>
              <a:t>loat humidity = </a:t>
            </a:r>
            <a:r>
              <a:rPr lang="en-US" dirty="0" err="1" smtClean="0">
                <a:latin typeface="Consolas" panose="020B0609020204030204" pitchFamily="49" charset="0"/>
                <a:cs typeface="Consolas" panose="020B0609020204030204" pitchFamily="49" charset="0"/>
              </a:rPr>
              <a:t>DHT.humidity</a:t>
            </a:r>
            <a:r>
              <a:rPr lang="en-US" dirty="0" smtClean="0">
                <a:latin typeface="Consolas" panose="020B0609020204030204" pitchFamily="49" charset="0"/>
                <a:cs typeface="Consolas" panose="020B0609020204030204" pitchFamily="49" charset="0"/>
              </a:rPr>
              <a:t>;</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13</a:t>
            </a:fld>
            <a:endParaRPr lang="en-US"/>
          </a:p>
        </p:txBody>
      </p:sp>
    </p:spTree>
    <p:extLst>
      <p:ext uri="{BB962C8B-B14F-4D97-AF65-F5344CB8AC3E}">
        <p14:creationId xmlns:p14="http://schemas.microsoft.com/office/powerpoint/2010/main" val="2949104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Exercise</a:t>
            </a:r>
            <a:endParaRPr lang="en-US" dirty="0"/>
          </a:p>
        </p:txBody>
      </p:sp>
      <p:sp>
        <p:nvSpPr>
          <p:cNvPr id="3" name="Content Placeholder 2"/>
          <p:cNvSpPr>
            <a:spLocks noGrp="1"/>
          </p:cNvSpPr>
          <p:nvPr>
            <p:ph idx="1"/>
          </p:nvPr>
        </p:nvSpPr>
        <p:spPr/>
        <p:txBody>
          <a:bodyPr>
            <a:normAutofit/>
          </a:bodyPr>
          <a:lstStyle/>
          <a:p>
            <a:r>
              <a:rPr lang="en-US" sz="3200" dirty="0" smtClean="0"/>
              <a:t>Write a program that reads the temperature at four different places in the room and reports back to the Pi, using Bluetooth</a:t>
            </a:r>
          </a:p>
          <a:p>
            <a:r>
              <a:rPr lang="en-US" sz="3200" dirty="0" smtClean="0"/>
              <a:t>You may have the robot move for 10 seconds, stop and read, then turn a little, move, etc.</a:t>
            </a:r>
          </a:p>
          <a:p>
            <a:r>
              <a:rPr lang="en-US" sz="3200" dirty="0" smtClean="0"/>
              <a:t>This works best in a room that gets some sun, so you may not get much difference</a:t>
            </a:r>
            <a:endParaRPr lang="en-US" sz="3200"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14</a:t>
            </a:fld>
            <a:endParaRPr lang="en-US"/>
          </a:p>
        </p:txBody>
      </p:sp>
    </p:spTree>
    <p:extLst>
      <p:ext uri="{BB962C8B-B14F-4D97-AF65-F5344CB8AC3E}">
        <p14:creationId xmlns:p14="http://schemas.microsoft.com/office/powerpoint/2010/main" val="4126758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Infrared Sensor</a:t>
            </a:r>
            <a:endParaRPr lang="en-US" dirty="0"/>
          </a:p>
        </p:txBody>
      </p:sp>
      <p:sp>
        <p:nvSpPr>
          <p:cNvPr id="3" name="Content Placeholder 2"/>
          <p:cNvSpPr>
            <a:spLocks noGrp="1"/>
          </p:cNvSpPr>
          <p:nvPr>
            <p:ph idx="1"/>
          </p:nvPr>
        </p:nvSpPr>
        <p:spPr/>
        <p:txBody>
          <a:bodyPr/>
          <a:lstStyle/>
          <a:p>
            <a:r>
              <a:rPr lang="en-US" dirty="0" smtClean="0"/>
              <a:t>The infrared sensor (not the passive infrared motion detector) gives you proximity information similar to the range finder</a:t>
            </a:r>
          </a:p>
          <a:p>
            <a:r>
              <a:rPr lang="en-US" dirty="0" smtClean="0"/>
              <a:t>It has a fairly short range</a:t>
            </a:r>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15</a:t>
            </a:fld>
            <a:endParaRPr lang="en-US"/>
          </a:p>
        </p:txBody>
      </p:sp>
    </p:spTree>
    <p:extLst>
      <p:ext uri="{BB962C8B-B14F-4D97-AF65-F5344CB8AC3E}">
        <p14:creationId xmlns:p14="http://schemas.microsoft.com/office/powerpoint/2010/main" val="2476014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Infrared Sensor</a:t>
            </a:r>
          </a:p>
        </p:txBody>
      </p:sp>
      <p:sp>
        <p:nvSpPr>
          <p:cNvPr id="3" name="Content Placeholder 2"/>
          <p:cNvSpPr>
            <a:spLocks noGrp="1"/>
          </p:cNvSpPr>
          <p:nvPr>
            <p:ph idx="1"/>
          </p:nvPr>
        </p:nvSpPr>
        <p:spPr/>
        <p:txBody>
          <a:bodyPr/>
          <a:lstStyle/>
          <a:p>
            <a:r>
              <a:rPr lang="en-US" dirty="0" smtClean="0"/>
              <a:t>Test the sensor: Place the sensor on the breadboard and connect </a:t>
            </a:r>
            <a:r>
              <a:rPr lang="en-US" dirty="0" err="1" smtClean="0"/>
              <a:t>Vcc</a:t>
            </a:r>
            <a:r>
              <a:rPr lang="en-US" dirty="0" smtClean="0"/>
              <a:t> and ground</a:t>
            </a:r>
          </a:p>
          <a:p>
            <a:r>
              <a:rPr lang="en-US" dirty="0" smtClean="0"/>
              <a:t>Connect A0 to an analog pin, say A6</a:t>
            </a:r>
          </a:p>
          <a:p>
            <a:r>
              <a:rPr lang="en-US" dirty="0" smtClean="0"/>
              <a:t>Write a program to read the value using </a:t>
            </a:r>
            <a:r>
              <a:rPr lang="en-US" dirty="0" err="1" smtClean="0"/>
              <a:t>analogRead</a:t>
            </a:r>
            <a:r>
              <a:rPr lang="en-US" dirty="0" smtClean="0"/>
              <a:t> an show it on the serial monitor</a:t>
            </a:r>
          </a:p>
          <a:p>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16</a:t>
            </a:fld>
            <a:endParaRPr lang="en-US"/>
          </a:p>
        </p:txBody>
      </p:sp>
    </p:spTree>
    <p:extLst>
      <p:ext uri="{BB962C8B-B14F-4D97-AF65-F5344CB8AC3E}">
        <p14:creationId xmlns:p14="http://schemas.microsoft.com/office/powerpoint/2010/main" val="2344785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Mechanical Assembly</a:t>
            </a:r>
            <a:endParaRPr lang="en-US" dirty="0"/>
          </a:p>
        </p:txBody>
      </p:sp>
      <p:sp>
        <p:nvSpPr>
          <p:cNvPr id="3" name="Content Placeholder 2"/>
          <p:cNvSpPr>
            <a:spLocks noGrp="1"/>
          </p:cNvSpPr>
          <p:nvPr>
            <p:ph idx="1"/>
          </p:nvPr>
        </p:nvSpPr>
        <p:spPr/>
        <p:txBody>
          <a:bodyPr>
            <a:normAutofit/>
          </a:bodyPr>
          <a:lstStyle/>
          <a:p>
            <a:r>
              <a:rPr lang="en-US" sz="3200" dirty="0" smtClean="0"/>
              <a:t>Having done that, you’ll need to modify your robot.  Since the sensor needs to point down, and it needs to be ahead of and outside of the wheels, you can use two pieces of cardboard to make “wings” for your robot</a:t>
            </a:r>
          </a:p>
          <a:p>
            <a:r>
              <a:rPr lang="en-US" sz="3200" dirty="0" smtClean="0"/>
              <a:t>Attach the wings using tape.  Make sure they’re reasonably rigid</a:t>
            </a:r>
            <a:r>
              <a:rPr lang="en-US" sz="3200" dirty="0" smtClean="0"/>
              <a:t>.</a:t>
            </a:r>
          </a:p>
          <a:p>
            <a:r>
              <a:rPr lang="en-US" sz="3200" dirty="0" smtClean="0"/>
              <a:t>Make sure the wings are at least 5 cm outside of the wheels and at least 15 cm in front of the chassis</a:t>
            </a:r>
            <a:endParaRPr lang="en-US" sz="3200" dirty="0" smtClean="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17</a:t>
            </a:fld>
            <a:endParaRPr lang="en-US"/>
          </a:p>
        </p:txBody>
      </p:sp>
    </p:spTree>
    <p:extLst>
      <p:ext uri="{BB962C8B-B14F-4D97-AF65-F5344CB8AC3E}">
        <p14:creationId xmlns:p14="http://schemas.microsoft.com/office/powerpoint/2010/main" val="3335364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Mechanical Assembly</a:t>
            </a:r>
            <a:endParaRPr lang="en-US" dirty="0"/>
          </a:p>
        </p:txBody>
      </p:sp>
      <p:sp>
        <p:nvSpPr>
          <p:cNvPr id="3" name="Content Placeholder 2"/>
          <p:cNvSpPr>
            <a:spLocks noGrp="1"/>
          </p:cNvSpPr>
          <p:nvPr>
            <p:ph idx="1"/>
          </p:nvPr>
        </p:nvSpPr>
        <p:spPr/>
        <p:txBody>
          <a:bodyPr/>
          <a:lstStyle/>
          <a:p>
            <a:r>
              <a:rPr lang="en-US" dirty="0"/>
              <a:t>Attach an IR sensor to each wing, pointing </a:t>
            </a:r>
            <a:r>
              <a:rPr lang="en-US" dirty="0" smtClean="0"/>
              <a:t>down</a:t>
            </a:r>
          </a:p>
          <a:p>
            <a:r>
              <a:rPr lang="en-US" dirty="0" smtClean="0"/>
              <a:t>Make sure they’re approximately the same distance from the top of the table</a:t>
            </a:r>
            <a:endParaRPr lang="en-US" dirty="0"/>
          </a:p>
          <a:p>
            <a:r>
              <a:rPr lang="en-US" dirty="0"/>
              <a:t>Use male-to-female jumpers to connect it to the board</a:t>
            </a:r>
          </a:p>
          <a:p>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18</a:t>
            </a:fld>
            <a:endParaRPr lang="en-US"/>
          </a:p>
        </p:txBody>
      </p:sp>
    </p:spTree>
    <p:extLst>
      <p:ext uri="{BB962C8B-B14F-4D97-AF65-F5344CB8AC3E}">
        <p14:creationId xmlns:p14="http://schemas.microsoft.com/office/powerpoint/2010/main" val="3901037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Coding Hints</a:t>
            </a:r>
            <a:endParaRPr lang="en-US" dirty="0"/>
          </a:p>
        </p:txBody>
      </p:sp>
      <p:sp>
        <p:nvSpPr>
          <p:cNvPr id="3" name="Content Placeholder 2"/>
          <p:cNvSpPr>
            <a:spLocks noGrp="1"/>
          </p:cNvSpPr>
          <p:nvPr>
            <p:ph idx="1"/>
          </p:nvPr>
        </p:nvSpPr>
        <p:spPr/>
        <p:txBody>
          <a:bodyPr/>
          <a:lstStyle/>
          <a:p>
            <a:r>
              <a:rPr lang="en-US" dirty="0" smtClean="0"/>
              <a:t>Use #define to define the left and right sensors.  No guessing that A6 is left and A7 is right</a:t>
            </a:r>
          </a:p>
          <a:p>
            <a:r>
              <a:rPr lang="en-US" dirty="0" smtClean="0"/>
              <a:t>Define a function that controls the motors and parameterize it</a:t>
            </a:r>
          </a:p>
          <a:p>
            <a:r>
              <a:rPr lang="en-US" dirty="0" smtClean="0"/>
              <a:t>Do not have </a:t>
            </a:r>
            <a:r>
              <a:rPr lang="en-US" dirty="0" err="1" smtClean="0"/>
              <a:t>analogWrite</a:t>
            </a:r>
            <a:r>
              <a:rPr lang="en-US" dirty="0" smtClean="0"/>
              <a:t> function calls inline</a:t>
            </a:r>
          </a:p>
          <a:p>
            <a:endParaRPr lang="en-US" dirty="0" smtClean="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19</a:t>
            </a:fld>
            <a:endParaRPr lang="en-US"/>
          </a:p>
        </p:txBody>
      </p:sp>
    </p:spTree>
    <p:extLst>
      <p:ext uri="{BB962C8B-B14F-4D97-AF65-F5344CB8AC3E}">
        <p14:creationId xmlns:p14="http://schemas.microsoft.com/office/powerpoint/2010/main" val="91566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Analog Devices</a:t>
            </a:r>
            <a:endParaRPr lang="en-US" dirty="0"/>
          </a:p>
        </p:txBody>
      </p:sp>
      <p:sp>
        <p:nvSpPr>
          <p:cNvPr id="3" name="Content Placeholder 2"/>
          <p:cNvSpPr>
            <a:spLocks noGrp="1"/>
          </p:cNvSpPr>
          <p:nvPr>
            <p:ph idx="1"/>
          </p:nvPr>
        </p:nvSpPr>
        <p:spPr/>
        <p:txBody>
          <a:bodyPr/>
          <a:lstStyle/>
          <a:p>
            <a:r>
              <a:rPr lang="en-US" dirty="0" smtClean="0"/>
              <a:t>These next two devices are by nature analog</a:t>
            </a:r>
          </a:p>
          <a:p>
            <a:r>
              <a:rPr lang="en-US" dirty="0" smtClean="0"/>
              <a:t>You get a voltage that is the analog of some physical quantity, such as light intensity, temperature, or humidity</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2</a:t>
            </a:fld>
            <a:endParaRPr lang="en-US"/>
          </a:p>
        </p:txBody>
      </p:sp>
    </p:spTree>
    <p:extLst>
      <p:ext uri="{BB962C8B-B14F-4D97-AF65-F5344CB8AC3E}">
        <p14:creationId xmlns:p14="http://schemas.microsoft.com/office/powerpoint/2010/main" val="4016537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Exercise</a:t>
            </a:r>
            <a:endParaRPr lang="en-US" dirty="0"/>
          </a:p>
        </p:txBody>
      </p:sp>
      <p:sp>
        <p:nvSpPr>
          <p:cNvPr id="3" name="Content Placeholder 2"/>
          <p:cNvSpPr>
            <a:spLocks noGrp="1"/>
          </p:cNvSpPr>
          <p:nvPr>
            <p:ph idx="1"/>
          </p:nvPr>
        </p:nvSpPr>
        <p:spPr/>
        <p:txBody>
          <a:bodyPr/>
          <a:lstStyle/>
          <a:p>
            <a:r>
              <a:rPr lang="en-US" dirty="0" smtClean="0"/>
              <a:t>Write an edge-follower program thus:</a:t>
            </a:r>
          </a:p>
          <a:p>
            <a:r>
              <a:rPr lang="en-US" dirty="0" smtClean="0"/>
              <a:t>The robot will move in a straight line as long as neither sensor detects an edge</a:t>
            </a:r>
          </a:p>
          <a:p>
            <a:r>
              <a:rPr lang="en-US" dirty="0" smtClean="0"/>
              <a:t>You detect an edge by “seeing” nothing in the sensor</a:t>
            </a:r>
          </a:p>
          <a:p>
            <a:r>
              <a:rPr lang="en-US" dirty="0" smtClean="0"/>
              <a:t>If the robot detects an edge on the left, it moves right</a:t>
            </a:r>
          </a:p>
          <a:p>
            <a:r>
              <a:rPr lang="en-US" dirty="0" smtClean="0"/>
              <a:t>If it detects an edge on the right, it moves left</a:t>
            </a:r>
          </a:p>
          <a:p>
            <a:r>
              <a:rPr lang="en-US" dirty="0" smtClean="0"/>
              <a:t>If both sensors detect edges (a cliff) have it move side to side until it can move in a safe direction</a:t>
            </a:r>
          </a:p>
          <a:p>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20</a:t>
            </a:fld>
            <a:endParaRPr lang="en-US"/>
          </a:p>
        </p:txBody>
      </p:sp>
    </p:spTree>
    <p:extLst>
      <p:ext uri="{BB962C8B-B14F-4D97-AF65-F5344CB8AC3E}">
        <p14:creationId xmlns:p14="http://schemas.microsoft.com/office/powerpoint/2010/main" val="3114863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Programming Exercise</a:t>
            </a:r>
            <a:endParaRPr lang="en-US" dirty="0"/>
          </a:p>
        </p:txBody>
      </p:sp>
      <p:sp>
        <p:nvSpPr>
          <p:cNvPr id="3" name="Content Placeholder 2"/>
          <p:cNvSpPr>
            <a:spLocks noGrp="1"/>
          </p:cNvSpPr>
          <p:nvPr>
            <p:ph idx="1"/>
          </p:nvPr>
        </p:nvSpPr>
        <p:spPr/>
        <p:txBody>
          <a:bodyPr>
            <a:normAutofit/>
          </a:bodyPr>
          <a:lstStyle/>
          <a:p>
            <a:r>
              <a:rPr lang="en-US" sz="3200" dirty="0" smtClean="0"/>
              <a:t>The test for this exercise is for your robot to go all the way around a square table </a:t>
            </a:r>
            <a:r>
              <a:rPr lang="en-US" sz="3200" b="1" dirty="0" smtClean="0"/>
              <a:t>in both </a:t>
            </a:r>
            <a:r>
              <a:rPr lang="en-US" sz="3200" b="1" dirty="0" smtClean="0"/>
              <a:t>directions</a:t>
            </a:r>
          </a:p>
          <a:p>
            <a:r>
              <a:rPr lang="en-US" sz="3200" b="1" dirty="0" smtClean="0"/>
              <a:t>Caution: </a:t>
            </a:r>
            <a:r>
              <a:rPr lang="en-US" sz="3200" dirty="0" smtClean="0"/>
              <a:t>It is easy to have your robot overcompensate for detecting an edge; don’t </a:t>
            </a:r>
            <a:r>
              <a:rPr lang="en-US" sz="3200" smtClean="0"/>
              <a:t>do this</a:t>
            </a:r>
            <a:endParaRPr lang="en-US" sz="3200" b="1"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21</a:t>
            </a:fld>
            <a:endParaRPr lang="en-US"/>
          </a:p>
        </p:txBody>
      </p:sp>
    </p:spTree>
    <p:extLst>
      <p:ext uri="{BB962C8B-B14F-4D97-AF65-F5344CB8AC3E}">
        <p14:creationId xmlns:p14="http://schemas.microsoft.com/office/powerpoint/2010/main" val="4184798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Light-Dependent Resistors</a:t>
            </a:r>
            <a:endParaRPr lang="en-US" dirty="0"/>
          </a:p>
        </p:txBody>
      </p:sp>
      <p:sp>
        <p:nvSpPr>
          <p:cNvPr id="3" name="Content Placeholder 2"/>
          <p:cNvSpPr>
            <a:spLocks noGrp="1"/>
          </p:cNvSpPr>
          <p:nvPr>
            <p:ph idx="1"/>
          </p:nvPr>
        </p:nvSpPr>
        <p:spPr/>
        <p:txBody>
          <a:bodyPr/>
          <a:lstStyle/>
          <a:p>
            <a:r>
              <a:rPr lang="en-US" dirty="0" smtClean="0"/>
              <a:t>The LDR changes its resistance depending upon the level of light falling upon it</a:t>
            </a:r>
          </a:p>
          <a:p>
            <a:r>
              <a:rPr lang="en-US" dirty="0" smtClean="0"/>
              <a:t>The more light, the lower the resistance</a:t>
            </a:r>
          </a:p>
          <a:p>
            <a:r>
              <a:rPr lang="en-US" dirty="0" smtClean="0"/>
              <a:t>We can’t measure resistance directly, but we can measure the voltage drop caused by resistance</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3</a:t>
            </a:fld>
            <a:endParaRPr lang="en-US"/>
          </a:p>
        </p:txBody>
      </p:sp>
    </p:spTree>
    <p:extLst>
      <p:ext uri="{BB962C8B-B14F-4D97-AF65-F5344CB8AC3E}">
        <p14:creationId xmlns:p14="http://schemas.microsoft.com/office/powerpoint/2010/main" val="65155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Light-Dependent Resistors</a:t>
            </a:r>
          </a:p>
        </p:txBody>
      </p:sp>
      <p:sp>
        <p:nvSpPr>
          <p:cNvPr id="3" name="Content Placeholder 2"/>
          <p:cNvSpPr>
            <a:spLocks noGrp="1"/>
          </p:cNvSpPr>
          <p:nvPr>
            <p:ph idx="1"/>
          </p:nvPr>
        </p:nvSpPr>
        <p:spPr>
          <a:xfrm>
            <a:off x="838199" y="1825625"/>
            <a:ext cx="4520979" cy="4351338"/>
          </a:xfrm>
        </p:spPr>
        <p:txBody>
          <a:bodyPr/>
          <a:lstStyle/>
          <a:p>
            <a:r>
              <a:rPr lang="en-US" dirty="0" smtClean="0"/>
              <a:t>Basic circuit:</a:t>
            </a:r>
          </a:p>
          <a:p>
            <a:r>
              <a:rPr lang="en-US" dirty="0" smtClean="0"/>
              <a:t>The resistor shown can be any value from 15K to 20K</a:t>
            </a:r>
          </a:p>
          <a:p>
            <a:r>
              <a:rPr lang="en-US" dirty="0" smtClean="0"/>
              <a:t>You’ll get readings on A0 that range from 10 in near-darkness to 900 in bright light</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0540" y="972247"/>
            <a:ext cx="2703619" cy="5041210"/>
          </a:xfrm>
          <a:prstGeom prst="rect">
            <a:avLst/>
          </a:prstGeom>
        </p:spPr>
      </p:pic>
    </p:spTree>
    <p:extLst>
      <p:ext uri="{BB962C8B-B14F-4D97-AF65-F5344CB8AC3E}">
        <p14:creationId xmlns:p14="http://schemas.microsoft.com/office/powerpoint/2010/main" val="3730056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Light-Dependent Resistors</a:t>
            </a:r>
          </a:p>
        </p:txBody>
      </p:sp>
      <p:sp>
        <p:nvSpPr>
          <p:cNvPr id="3" name="Content Placeholder 2"/>
          <p:cNvSpPr>
            <a:spLocks noGrp="1"/>
          </p:cNvSpPr>
          <p:nvPr>
            <p:ph idx="1"/>
          </p:nvPr>
        </p:nvSpPr>
        <p:spPr>
          <a:xfrm>
            <a:off x="838200" y="1825625"/>
            <a:ext cx="6747344" cy="4351338"/>
          </a:xfrm>
        </p:spPr>
        <p:txBody>
          <a:bodyPr/>
          <a:lstStyle/>
          <a:p>
            <a:r>
              <a:rPr lang="en-US" dirty="0" smtClean="0"/>
              <a:t>You must use one of the analog pins</a:t>
            </a:r>
          </a:p>
          <a:p>
            <a:r>
              <a:rPr lang="en-US" dirty="0" smtClean="0"/>
              <a:t>Code to read this:</a:t>
            </a:r>
          </a:p>
          <a:p>
            <a:pPr marL="0" indent="0">
              <a:buNone/>
            </a:pPr>
            <a:r>
              <a:rPr lang="en-US" dirty="0" smtClean="0">
                <a:latin typeface="Consolas" panose="020B0609020204030204" pitchFamily="49" charset="0"/>
                <a:cs typeface="Consolas" panose="020B0609020204030204" pitchFamily="49" charset="0"/>
              </a:rPr>
              <a:t>#define LIGHT A0</a:t>
            </a:r>
          </a:p>
          <a:p>
            <a:pPr marL="0" indent="0">
              <a:buNone/>
            </a:pPr>
            <a:r>
              <a:rPr lang="en-US" dirty="0" err="1" smtClean="0">
                <a:latin typeface="Consolas" panose="020B0609020204030204" pitchFamily="49" charset="0"/>
                <a:cs typeface="Consolas" panose="020B0609020204030204" pitchFamily="49" charset="0"/>
              </a:rPr>
              <a:t>int</a:t>
            </a:r>
            <a:r>
              <a:rPr lang="en-US" dirty="0" smtClean="0">
                <a:latin typeface="Consolas" panose="020B0609020204030204" pitchFamily="49" charset="0"/>
                <a:cs typeface="Consolas" panose="020B0609020204030204" pitchFamily="49" charset="0"/>
              </a:rPr>
              <a:t> light = </a:t>
            </a:r>
            <a:r>
              <a:rPr lang="en-US" dirty="0" err="1" smtClean="0">
                <a:latin typeface="Consolas" panose="020B0609020204030204" pitchFamily="49" charset="0"/>
                <a:cs typeface="Consolas" panose="020B0609020204030204" pitchFamily="49" charset="0"/>
              </a:rPr>
              <a:t>analogRead</a:t>
            </a:r>
            <a:r>
              <a:rPr lang="en-US" dirty="0" smtClean="0">
                <a:latin typeface="Consolas" panose="020B0609020204030204" pitchFamily="49" charset="0"/>
                <a:cs typeface="Consolas" panose="020B0609020204030204" pitchFamily="49" charset="0"/>
              </a:rPr>
              <a:t>(LIGHT);</a:t>
            </a:r>
            <a:endParaRPr lang="en-US" dirty="0">
              <a:latin typeface="Consolas" panose="020B0609020204030204" pitchFamily="49" charset="0"/>
              <a:cs typeface="Consolas" panose="020B0609020204030204" pitchFamily="49" charset="0"/>
            </a:endParaRPr>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5</a:t>
            </a:fld>
            <a:endParaRPr lang="en-US"/>
          </a:p>
        </p:txBody>
      </p:sp>
      <p:pic>
        <p:nvPicPr>
          <p:cNvPr id="6" name="Picture 5"/>
          <p:cNvPicPr>
            <a:picLocks noChangeAspect="1"/>
          </p:cNvPicPr>
          <p:nvPr/>
        </p:nvPicPr>
        <p:blipFill>
          <a:blip r:embed="rId2"/>
          <a:stretch>
            <a:fillRect/>
          </a:stretch>
        </p:blipFill>
        <p:spPr>
          <a:xfrm>
            <a:off x="7656286" y="1935419"/>
            <a:ext cx="3778157" cy="3900840"/>
          </a:xfrm>
          <a:prstGeom prst="rect">
            <a:avLst/>
          </a:prstGeom>
        </p:spPr>
      </p:pic>
    </p:spTree>
    <p:extLst>
      <p:ext uri="{BB962C8B-B14F-4D97-AF65-F5344CB8AC3E}">
        <p14:creationId xmlns:p14="http://schemas.microsoft.com/office/powerpoint/2010/main" val="631405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Light-Dependent Resistors</a:t>
            </a:r>
          </a:p>
        </p:txBody>
      </p:sp>
      <p:sp>
        <p:nvSpPr>
          <p:cNvPr id="3" name="Content Placeholder 2"/>
          <p:cNvSpPr>
            <a:spLocks noGrp="1"/>
          </p:cNvSpPr>
          <p:nvPr>
            <p:ph idx="1"/>
          </p:nvPr>
        </p:nvSpPr>
        <p:spPr/>
        <p:txBody>
          <a:bodyPr/>
          <a:lstStyle/>
          <a:p>
            <a:r>
              <a:rPr lang="en-US" dirty="0" smtClean="0"/>
              <a:t>Connect up the circuit as shown</a:t>
            </a:r>
          </a:p>
          <a:p>
            <a:r>
              <a:rPr lang="en-US" dirty="0" smtClean="0"/>
              <a:t>Determine the reading using the serial monitor</a:t>
            </a:r>
          </a:p>
          <a:p>
            <a:r>
              <a:rPr lang="en-US" dirty="0" smtClean="0"/>
              <a:t>Cover the LDR and see what reading you get </a:t>
            </a:r>
          </a:p>
          <a:p>
            <a:r>
              <a:rPr lang="en-US" dirty="0" smtClean="0"/>
              <a:t>You can use the multimeter to see the “raw” readings of resistance in varying light levels</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6</a:t>
            </a:fld>
            <a:endParaRPr lang="en-US"/>
          </a:p>
        </p:txBody>
      </p:sp>
    </p:spTree>
    <p:extLst>
      <p:ext uri="{BB962C8B-B14F-4D97-AF65-F5344CB8AC3E}">
        <p14:creationId xmlns:p14="http://schemas.microsoft.com/office/powerpoint/2010/main" val="3003547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Robot that Hides from Light</a:t>
            </a:r>
            <a:endParaRPr lang="en-US" dirty="0"/>
          </a:p>
        </p:txBody>
      </p:sp>
      <p:sp>
        <p:nvSpPr>
          <p:cNvPr id="3" name="Content Placeholder 2"/>
          <p:cNvSpPr>
            <a:spLocks noGrp="1"/>
          </p:cNvSpPr>
          <p:nvPr>
            <p:ph idx="1"/>
          </p:nvPr>
        </p:nvSpPr>
        <p:spPr/>
        <p:txBody>
          <a:bodyPr>
            <a:normAutofit/>
          </a:bodyPr>
          <a:lstStyle/>
          <a:p>
            <a:r>
              <a:rPr lang="en-US" sz="3200" dirty="0" smtClean="0"/>
              <a:t>Add three light sensors to the front of your robot, spaced at intervals, one pointing straight ahead and the other two at about a 15-degree angle from straight ahead</a:t>
            </a:r>
          </a:p>
          <a:p>
            <a:r>
              <a:rPr lang="en-US" sz="3200" dirty="0" smtClean="0"/>
              <a:t>You may need to put cardboard or paper between the sensors so each one operates independently</a:t>
            </a:r>
          </a:p>
          <a:p>
            <a:r>
              <a:rPr lang="en-US" sz="3200" dirty="0" smtClean="0"/>
              <a:t>Write a program that reads the light level from all three and turns in the direction with the lowest reading until the levels are within about 20 of each other, then goes forward</a:t>
            </a:r>
            <a:endParaRPr lang="en-US" sz="3200"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7</a:t>
            </a:fld>
            <a:endParaRPr lang="en-US"/>
          </a:p>
        </p:txBody>
      </p:sp>
    </p:spTree>
    <p:extLst>
      <p:ext uri="{BB962C8B-B14F-4D97-AF65-F5344CB8AC3E}">
        <p14:creationId xmlns:p14="http://schemas.microsoft.com/office/powerpoint/2010/main" val="3495933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Temperature and Humidity</a:t>
            </a:r>
            <a:endParaRPr lang="en-US" dirty="0"/>
          </a:p>
        </p:txBody>
      </p:sp>
      <p:sp>
        <p:nvSpPr>
          <p:cNvPr id="3" name="Content Placeholder 2"/>
          <p:cNvSpPr>
            <a:spLocks noGrp="1"/>
          </p:cNvSpPr>
          <p:nvPr>
            <p:ph idx="1"/>
          </p:nvPr>
        </p:nvSpPr>
        <p:spPr>
          <a:xfrm>
            <a:off x="838199" y="1825625"/>
            <a:ext cx="5650065" cy="4351338"/>
          </a:xfrm>
        </p:spPr>
        <p:txBody>
          <a:bodyPr/>
          <a:lstStyle/>
          <a:p>
            <a:r>
              <a:rPr lang="en-US" dirty="0" smtClean="0"/>
              <a:t>The DHT11 is a small sensor that reads both temperature and humidity</a:t>
            </a:r>
          </a:p>
          <a:p>
            <a:r>
              <a:rPr lang="en-US" dirty="0" smtClean="0"/>
              <a:t>You can get the library here:</a:t>
            </a:r>
          </a:p>
          <a:p>
            <a:r>
              <a:rPr lang="en-US" dirty="0">
                <a:hlinkClick r:id="rId2"/>
              </a:rPr>
              <a:t>http://playground.arduino.cc/main/DHT11Lib</a:t>
            </a:r>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8</a:t>
            </a:fld>
            <a:endParaRPr lang="en-US"/>
          </a:p>
        </p:txBody>
      </p:sp>
      <p:pic>
        <p:nvPicPr>
          <p:cNvPr id="1026" name="Picture 2" descr="http://miniimg2.rightinthebox.com/images/384x384/201403/fibbkk13939087919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5947" y="1754064"/>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444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Temperature and Humidity</a:t>
            </a:r>
          </a:p>
        </p:txBody>
      </p:sp>
      <p:sp>
        <p:nvSpPr>
          <p:cNvPr id="3" name="Content Placeholder 2"/>
          <p:cNvSpPr>
            <a:spLocks noGrp="1"/>
          </p:cNvSpPr>
          <p:nvPr>
            <p:ph idx="1"/>
          </p:nvPr>
        </p:nvSpPr>
        <p:spPr/>
        <p:txBody>
          <a:bodyPr/>
          <a:lstStyle/>
          <a:p>
            <a:r>
              <a:rPr lang="en-US" dirty="0" smtClean="0"/>
              <a:t>Connect </a:t>
            </a:r>
            <a:r>
              <a:rPr lang="en-US" dirty="0" err="1" smtClean="0"/>
              <a:t>V</a:t>
            </a:r>
            <a:r>
              <a:rPr lang="en-US" baseline="-25000" dirty="0" err="1" smtClean="0"/>
              <a:t>cc</a:t>
            </a:r>
            <a:r>
              <a:rPr lang="en-US" dirty="0" smtClean="0"/>
              <a:t> to +5</a:t>
            </a:r>
          </a:p>
          <a:p>
            <a:r>
              <a:rPr lang="en-US" dirty="0" smtClean="0"/>
              <a:t>Connect ground</a:t>
            </a:r>
          </a:p>
          <a:p>
            <a:r>
              <a:rPr lang="en-US" dirty="0" smtClean="0"/>
              <a:t>Connect signal (pin 2 on the DHT) to pin 2 on the Arduino</a:t>
            </a:r>
          </a:p>
          <a:p>
            <a:r>
              <a:rPr lang="en-US" dirty="0" smtClean="0"/>
              <a:t>Pin 3 is not used</a:t>
            </a:r>
          </a:p>
          <a:p>
            <a:endParaRPr lang="en-US" dirty="0"/>
          </a:p>
        </p:txBody>
      </p:sp>
      <p:sp>
        <p:nvSpPr>
          <p:cNvPr id="4" name="Footer Placeholder 3"/>
          <p:cNvSpPr>
            <a:spLocks noGrp="1"/>
          </p:cNvSpPr>
          <p:nvPr>
            <p:ph type="ftr" sz="quarter" idx="11"/>
          </p:nvPr>
        </p:nvSpPr>
        <p:spPr/>
        <p:txBody>
          <a:bodyPr/>
          <a:lstStyle/>
          <a:p>
            <a:r>
              <a:rPr lang="en-US" smtClean="0"/>
              <a:t>Light Sensors</a:t>
            </a:r>
            <a:endParaRPr lang="en-US"/>
          </a:p>
        </p:txBody>
      </p:sp>
      <p:sp>
        <p:nvSpPr>
          <p:cNvPr id="5" name="Slide Number Placeholder 4"/>
          <p:cNvSpPr>
            <a:spLocks noGrp="1"/>
          </p:cNvSpPr>
          <p:nvPr>
            <p:ph type="sldNum" sz="quarter" idx="12"/>
          </p:nvPr>
        </p:nvSpPr>
        <p:spPr/>
        <p:txBody>
          <a:bodyPr/>
          <a:lstStyle/>
          <a:p>
            <a:fld id="{5421E86A-012C-4EA1-A84D-EAAC97F3EBF8}" type="slidenum">
              <a:rPr lang="en-US" smtClean="0"/>
              <a:t>9</a:t>
            </a:fld>
            <a:endParaRPr lang="en-US"/>
          </a:p>
        </p:txBody>
      </p:sp>
    </p:spTree>
    <p:extLst>
      <p:ext uri="{BB962C8B-B14F-4D97-AF65-F5344CB8AC3E}">
        <p14:creationId xmlns:p14="http://schemas.microsoft.com/office/powerpoint/2010/main" val="183905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TotalTime>
  <Words>956</Words>
  <Application>Microsoft Office PowerPoint</Application>
  <PresentationFormat>Widescreen</PresentationFormat>
  <Paragraphs>137</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Consolas</vt:lpstr>
      <vt:lpstr>Office Theme</vt:lpstr>
      <vt:lpstr>Embedded Programming and Robotics</vt:lpstr>
      <vt:lpstr>Analog Devices</vt:lpstr>
      <vt:lpstr>Light-Dependent Resistors</vt:lpstr>
      <vt:lpstr>Light-Dependent Resistors</vt:lpstr>
      <vt:lpstr>Light-Dependent Resistors</vt:lpstr>
      <vt:lpstr>Light-Dependent Resistors</vt:lpstr>
      <vt:lpstr>Robot that Hides from Light</vt:lpstr>
      <vt:lpstr>Temperature and Humidity</vt:lpstr>
      <vt:lpstr>Temperature and Humidity</vt:lpstr>
      <vt:lpstr>Temperature and Humidity</vt:lpstr>
      <vt:lpstr>Temperature and Humidity</vt:lpstr>
      <vt:lpstr>Temperature and Humidity</vt:lpstr>
      <vt:lpstr>Temperature and Humidity</vt:lpstr>
      <vt:lpstr>Programming Exercise</vt:lpstr>
      <vt:lpstr>Infrared Sensor</vt:lpstr>
      <vt:lpstr>Infrared Sensor</vt:lpstr>
      <vt:lpstr>Mechanical Assembly</vt:lpstr>
      <vt:lpstr>Mechanical Assembly</vt:lpstr>
      <vt:lpstr>Coding Hints</vt:lpstr>
      <vt:lpstr>Programming Exercise</vt:lpstr>
      <vt:lpstr>Programming Exercise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Programming and Robotics</dc:title>
  <dc:creator>Cole, John</dc:creator>
  <cp:lastModifiedBy>Cole, John</cp:lastModifiedBy>
  <cp:revision>34</cp:revision>
  <dcterms:created xsi:type="dcterms:W3CDTF">2015-05-30T02:29:57Z</dcterms:created>
  <dcterms:modified xsi:type="dcterms:W3CDTF">2015-06-18T10:39:46Z</dcterms:modified>
</cp:coreProperties>
</file>