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68" r:id="rId18"/>
    <p:sldId id="273" r:id="rId19"/>
    <p:sldId id="274" r:id="rId20"/>
    <p:sldId id="275" r:id="rId21"/>
    <p:sldId id="280" r:id="rId22"/>
    <p:sldId id="276" r:id="rId23"/>
    <p:sldId id="277" r:id="rId24"/>
    <p:sldId id="278" r:id="rId25"/>
    <p:sldId id="279" r:id="rId26"/>
    <p:sldId id="281" r:id="rId27"/>
    <p:sldId id="285" r:id="rId28"/>
    <p:sldId id="282" r:id="rId29"/>
    <p:sldId id="283" r:id="rId30"/>
    <p:sldId id="284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733BF-2B9A-4D9E-ABF5-190FB8FD79A8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2A410-6F10-4637-B6CC-24FD5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8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75C8-4E6E-4310-B704-21CB97C436AC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7C43-F619-4321-8CAC-FBD295C79A7A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0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1FB8-7112-46DE-AE25-795BFB861D84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C971-9429-4FDD-8640-7890529C912E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209E-6F50-434D-AFEB-A0733E4166F6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2B69E-2ADB-47FA-A00E-A3BDA83D6657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7393-6BB1-49F5-91E4-4DBB08EF1743}" type="datetime1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6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BCC9-3634-4BCE-8DE0-900A48C1ABF4}" type="datetime1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1A0-C9B5-41AF-9B19-DA7FA81CFF29}" type="datetime1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762D-E740-4BC1-B86F-55C071E448B1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8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73745-21C0-4399-BD40-8519B7DD2B8E}" type="datetime1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77328-EAC8-4EA3-8998-3A9EFA088B25}" type="datetime1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3D98-4909-46C0-8CC0-49728B9E7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3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</a:p>
          <a:p>
            <a:r>
              <a:rPr lang="en-US" dirty="0" smtClean="0"/>
              <a:t>Loops and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Slide </a:t>
            </a:r>
            <a:fld id="{480E3D98-4909-46C0-8CC0-49728B9E7D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-16" charset="0"/>
              </a:rPr>
              <a:t>while</a:t>
            </a:r>
            <a:r>
              <a:rPr lang="en-US" dirty="0"/>
              <a:t> Loop is a Pretest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is evaluated </a:t>
            </a:r>
            <a:r>
              <a:rPr lang="en-US" i="1" dirty="0"/>
              <a:t>before</a:t>
            </a:r>
            <a:r>
              <a:rPr lang="en-US" dirty="0"/>
              <a:t> the loop executes. The following loop will never execute: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number = 6;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while (number &lt;= 5)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{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"Hello\n";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number++;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loop must contain code to make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become </a:t>
            </a:r>
            <a:r>
              <a:rPr lang="en-US" dirty="0">
                <a:latin typeface="Courier New" pitchFamily="-16" charset="0"/>
              </a:rPr>
              <a:t>false</a:t>
            </a:r>
          </a:p>
          <a:p>
            <a:r>
              <a:rPr lang="en-US" dirty="0"/>
              <a:t>Otherwise, the loop will have no way of stopping</a:t>
            </a:r>
          </a:p>
          <a:p>
            <a:r>
              <a:rPr lang="en-US" dirty="0"/>
              <a:t>Such a loop is called an </a:t>
            </a:r>
            <a:r>
              <a:rPr lang="en-US" i="1" dirty="0"/>
              <a:t>infinite loop</a:t>
            </a:r>
            <a:r>
              <a:rPr lang="en-US" dirty="0"/>
              <a:t>, because it will repeat an infinite number of times</a:t>
            </a:r>
          </a:p>
          <a:p>
            <a:r>
              <a:rPr lang="en-US" dirty="0" smtClean="0"/>
              <a:t>(How do you stop one?)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number = 1;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while (number &lt;= 5)</a:t>
            </a:r>
            <a:br>
              <a:rPr lang="en-US" dirty="0">
                <a:latin typeface="Courier New" pitchFamily="-16" charset="0"/>
              </a:rPr>
            </a:br>
            <a:r>
              <a:rPr lang="en-US" dirty="0" smtClean="0">
                <a:latin typeface="Courier New" pitchFamily="-16" charset="0"/>
              </a:rPr>
              <a:t>   {</a:t>
            </a:r>
            <a:r>
              <a:rPr lang="en-US" dirty="0">
                <a:latin typeface="Courier New" pitchFamily="-16" charset="0"/>
              </a:rPr>
              <a:t/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"Hello\n";</a:t>
            </a:r>
            <a:br>
              <a:rPr lang="en-US" dirty="0">
                <a:latin typeface="Courier New" pitchFamily="-16" charset="0"/>
              </a:rPr>
            </a:br>
            <a:r>
              <a:rPr lang="en-US" dirty="0" smtClean="0">
                <a:latin typeface="Courier New" pitchFamily="-16" charset="0"/>
              </a:rPr>
              <a:t>   }</a:t>
            </a:r>
            <a:endParaRPr lang="en-US" dirty="0">
              <a:latin typeface="Courier New" pitchFamily="-16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cs typeface="Courier New" pitchFamily="49" charset="0"/>
              </a:rPr>
              <a:t> loop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 </a:t>
            </a:r>
            <a:r>
              <a:rPr lang="en-US" sz="2800" dirty="0">
                <a:latin typeface="Courier New" pitchFamily="-16" charset="0"/>
              </a:rPr>
              <a:t>do-while</a:t>
            </a:r>
            <a:r>
              <a:rPr lang="en-US" sz="2800" dirty="0"/>
              <a:t>: a posttest loop – execute the loop, then test the </a:t>
            </a:r>
            <a:r>
              <a:rPr lang="en-US" sz="2800" dirty="0">
                <a:latin typeface="Courier New" pitchFamily="-16" charset="0"/>
              </a:rPr>
              <a:t>expression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General Format: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itchFamily="-16" charset="0"/>
              </a:rPr>
              <a:t>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-16" charset="0"/>
              </a:rPr>
              <a:t>		 </a:t>
            </a:r>
            <a:r>
              <a:rPr lang="en-US" sz="2400" i="1" dirty="0">
                <a:latin typeface="Courier New" pitchFamily="-16" charset="0"/>
              </a:rPr>
              <a:t>statement</a:t>
            </a:r>
            <a:r>
              <a:rPr lang="en-US" sz="2400" dirty="0">
                <a:latin typeface="Courier New" pitchFamily="-16" charset="0"/>
              </a:rPr>
              <a:t>;  // or block in { 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 New" pitchFamily="-16" charset="0"/>
              </a:rPr>
              <a:t> while (</a:t>
            </a:r>
            <a:r>
              <a:rPr lang="en-US" sz="2400" i="1" dirty="0">
                <a:latin typeface="Courier New" pitchFamily="-16" charset="0"/>
              </a:rPr>
              <a:t>expression</a:t>
            </a:r>
            <a:r>
              <a:rPr lang="en-US" sz="2400" dirty="0">
                <a:latin typeface="Courier New" pitchFamily="-16" charset="0"/>
              </a:rPr>
              <a:t>);</a:t>
            </a:r>
            <a:br>
              <a:rPr lang="en-US" sz="2400" dirty="0">
                <a:latin typeface="Courier New" pitchFamily="-16" charset="0"/>
              </a:rPr>
            </a:br>
            <a:endParaRPr lang="en-US" sz="2400" dirty="0">
              <a:latin typeface="Courier New" pitchFamily="-16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Note that a semicolon is required after </a:t>
            </a:r>
            <a:r>
              <a:rPr lang="en-US" sz="2800" dirty="0">
                <a:latin typeface="Courier New" pitchFamily="-16" charset="0"/>
              </a:rPr>
              <a:t>(</a:t>
            </a:r>
            <a:r>
              <a:rPr lang="en-US" sz="2800" i="1" dirty="0">
                <a:latin typeface="Courier New" pitchFamily="-16" charset="0"/>
              </a:rPr>
              <a:t>expression</a:t>
            </a:r>
            <a:r>
              <a:rPr lang="en-US" sz="2800" dirty="0">
                <a:latin typeface="Courier New" pitchFamily="-16" charset="0"/>
              </a:rPr>
              <a:t>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do</a:t>
            </a:r>
            <a:r>
              <a:rPr lang="en-US" dirty="0"/>
              <a:t>-</a:t>
            </a:r>
            <a:r>
              <a:rPr lang="en-US" dirty="0">
                <a:latin typeface="Courier New" pitchFamily="-16" charset="0"/>
              </a:rPr>
              <a:t>while</a:t>
            </a:r>
            <a:r>
              <a:rPr lang="en-US" dirty="0"/>
              <a:t> </a:t>
            </a:r>
            <a:r>
              <a:rPr lang="en-US" dirty="0" smtClean="0"/>
              <a:t>Loop Logic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14</a:t>
            </a:fld>
            <a:endParaRPr lang="en-US"/>
          </a:p>
        </p:txBody>
      </p:sp>
      <p:pic>
        <p:nvPicPr>
          <p:cNvPr id="6" name="Content Placeholder 5" descr="0506sowc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799"/>
            <a:ext cx="3124200" cy="480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6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15</a:t>
            </a:fld>
            <a:endParaRPr lang="en-US"/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sz="2800" dirty="0" err="1">
                <a:latin typeface="Courier New" pitchFamily="-16" charset="0"/>
              </a:rPr>
              <a:t>int</a:t>
            </a:r>
            <a:r>
              <a:rPr lang="en-US" sz="2800" dirty="0">
                <a:latin typeface="Courier New" pitchFamily="-16" charset="0"/>
              </a:rPr>
              <a:t> x = 1;</a:t>
            </a:r>
            <a:br>
              <a:rPr lang="en-US" sz="2800" dirty="0">
                <a:latin typeface="Courier New" pitchFamily="-16" charset="0"/>
              </a:rPr>
            </a:br>
            <a:r>
              <a:rPr lang="en-US" sz="2800" dirty="0">
                <a:latin typeface="Courier New" pitchFamily="-16" charset="0"/>
              </a:rPr>
              <a:t>do</a:t>
            </a:r>
            <a:br>
              <a:rPr lang="en-US" sz="2800" dirty="0">
                <a:latin typeface="Courier New" pitchFamily="-16" charset="0"/>
              </a:rPr>
            </a:br>
            <a:r>
              <a:rPr lang="en-US" sz="2800" dirty="0">
                <a:latin typeface="Courier New" pitchFamily="-16" charset="0"/>
              </a:rPr>
              <a:t>{</a:t>
            </a:r>
            <a:br>
              <a:rPr lang="en-US" sz="2800" dirty="0">
                <a:latin typeface="Courier New" pitchFamily="-16" charset="0"/>
              </a:rPr>
            </a:br>
            <a:r>
              <a:rPr lang="en-US" sz="2800" dirty="0">
                <a:latin typeface="Courier New" pitchFamily="-16" charset="0"/>
              </a:rPr>
              <a:t>    </a:t>
            </a:r>
            <a:r>
              <a:rPr lang="en-US" sz="2800" dirty="0" err="1">
                <a:latin typeface="Courier New" pitchFamily="-16" charset="0"/>
              </a:rPr>
              <a:t>cout</a:t>
            </a:r>
            <a:r>
              <a:rPr lang="en-US" sz="2800" dirty="0">
                <a:latin typeface="Courier New" pitchFamily="-16" charset="0"/>
              </a:rPr>
              <a:t> &lt;&lt; x &lt;&lt; </a:t>
            </a:r>
            <a:r>
              <a:rPr lang="en-US" sz="2800" dirty="0" err="1">
                <a:latin typeface="Courier New" pitchFamily="-16" charset="0"/>
              </a:rPr>
              <a:t>endl</a:t>
            </a:r>
            <a:r>
              <a:rPr lang="en-US" sz="2800" dirty="0">
                <a:latin typeface="Courier New" pitchFamily="-16" charset="0"/>
              </a:rPr>
              <a:t>;</a:t>
            </a:r>
            <a:br>
              <a:rPr lang="en-US" sz="2800" dirty="0">
                <a:latin typeface="Courier New" pitchFamily="-16" charset="0"/>
              </a:rPr>
            </a:br>
            <a:r>
              <a:rPr lang="en-US" sz="2800" dirty="0">
                <a:latin typeface="Courier New" pitchFamily="-16" charset="0"/>
              </a:rPr>
              <a:t>} while(x &lt; 0);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34340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Although the test expression is false, this loop will execute one time because </a:t>
            </a:r>
            <a:r>
              <a:rPr lang="en-US" sz="2800" dirty="0">
                <a:latin typeface="Courier New" pitchFamily="-16" charset="0"/>
              </a:rPr>
              <a:t>do</a:t>
            </a:r>
            <a:r>
              <a:rPr lang="en-US" sz="2800" dirty="0"/>
              <a:t>-</a:t>
            </a:r>
            <a:r>
              <a:rPr lang="en-US" sz="2800" dirty="0">
                <a:latin typeface="Courier New" pitchFamily="-16" charset="0"/>
              </a:rPr>
              <a:t>while</a:t>
            </a:r>
            <a:r>
              <a:rPr lang="en-US" sz="2800" dirty="0"/>
              <a:t> is a posttest loop.</a:t>
            </a:r>
          </a:p>
        </p:txBody>
      </p:sp>
    </p:spTree>
    <p:extLst>
      <p:ext uri="{BB962C8B-B14F-4D97-AF65-F5344CB8AC3E}">
        <p14:creationId xmlns:p14="http://schemas.microsoft.com/office/powerpoint/2010/main" val="18644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  <a:cs typeface="Courier New" pitchFamily="-16" charset="0"/>
              </a:rPr>
              <a:t>do-while</a:t>
            </a:r>
            <a:r>
              <a:rPr lang="en-US" dirty="0"/>
              <a:t> Loop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always executes at least once</a:t>
            </a:r>
          </a:p>
          <a:p>
            <a:r>
              <a:rPr lang="en-US" dirty="0"/>
              <a:t>Execution continues as long as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is </a:t>
            </a:r>
            <a:r>
              <a:rPr lang="en-US" dirty="0">
                <a:latin typeface="Courier New" pitchFamily="-16" charset="0"/>
              </a:rPr>
              <a:t>true</a:t>
            </a:r>
            <a:r>
              <a:rPr lang="en-US" dirty="0"/>
              <a:t>, stops repetition when </a:t>
            </a:r>
            <a:r>
              <a:rPr lang="en-US" i="1" dirty="0">
                <a:latin typeface="Courier New" pitchFamily="-16" charset="0"/>
              </a:rPr>
              <a:t>expression</a:t>
            </a:r>
            <a:r>
              <a:rPr lang="en-US" dirty="0"/>
              <a:t> becomes </a:t>
            </a:r>
            <a:r>
              <a:rPr lang="en-US" dirty="0">
                <a:latin typeface="Courier New" pitchFamily="-16" charset="0"/>
              </a:rPr>
              <a:t>false</a:t>
            </a:r>
            <a:endParaRPr lang="en-US" dirty="0"/>
          </a:p>
          <a:p>
            <a:r>
              <a:rPr lang="en-US" dirty="0"/>
              <a:t>Useful in menu-driven programs to bring user back to menu to make another choice (</a:t>
            </a:r>
            <a:r>
              <a:rPr lang="en-US" i="1" dirty="0"/>
              <a:t>see </a:t>
            </a:r>
            <a:r>
              <a:rPr lang="en-US" dirty="0"/>
              <a:t>Program 5-8 </a:t>
            </a:r>
            <a:r>
              <a:rPr lang="en-US" i="1" dirty="0"/>
              <a:t>on pages </a:t>
            </a:r>
            <a:r>
              <a:rPr lang="en-US" dirty="0"/>
              <a:t>245-246)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Validation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should reject bad input.  You can write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to request input until the user enters something valid.  The menu in the test program does this.</a:t>
            </a:r>
          </a:p>
          <a:p>
            <a:r>
              <a:rPr lang="en-US" dirty="0" smtClean="0"/>
              <a:t>The advantage over what the text shows is that you don’t need your prompt and input twice.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' ';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do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&lt;&lt; "Enter an upper-case letter: ";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cin.get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} while 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&lt;'A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&gt;'Z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Useful for </a:t>
            </a:r>
            <a:r>
              <a:rPr lang="en-US" sz="2800" dirty="0" smtClean="0"/>
              <a:t>a counter-controlled loop</a:t>
            </a:r>
            <a:endParaRPr lang="en-US" sz="2800" dirty="0"/>
          </a:p>
          <a:p>
            <a:r>
              <a:rPr lang="en-US" sz="2800" dirty="0"/>
              <a:t>General Format:</a:t>
            </a:r>
            <a:br>
              <a:rPr lang="en-US" sz="2800" dirty="0"/>
            </a:br>
            <a:endParaRPr lang="en-US" sz="2800" dirty="0"/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itchFamily="-16" charset="0"/>
              </a:rPr>
              <a:t>for(</a:t>
            </a:r>
            <a:r>
              <a:rPr lang="en-US" sz="2400" i="1" dirty="0">
                <a:latin typeface="Courier New" pitchFamily="-16" charset="0"/>
              </a:rPr>
              <a:t>initialization</a:t>
            </a:r>
            <a:r>
              <a:rPr lang="en-US" sz="2400" dirty="0">
                <a:latin typeface="Courier New" pitchFamily="-16" charset="0"/>
              </a:rPr>
              <a:t>; </a:t>
            </a:r>
            <a:r>
              <a:rPr lang="en-US" sz="2400" i="1" dirty="0">
                <a:latin typeface="Courier New" pitchFamily="-16" charset="0"/>
              </a:rPr>
              <a:t>test</a:t>
            </a:r>
            <a:r>
              <a:rPr lang="en-US" sz="2400" dirty="0">
                <a:latin typeface="Courier New" pitchFamily="-16" charset="0"/>
              </a:rPr>
              <a:t>; </a:t>
            </a:r>
            <a:r>
              <a:rPr lang="en-US" sz="2400" i="1" dirty="0">
                <a:latin typeface="Courier New" pitchFamily="-16" charset="0"/>
              </a:rPr>
              <a:t>update</a:t>
            </a:r>
            <a:r>
              <a:rPr lang="en-US" sz="2400" dirty="0">
                <a:latin typeface="Courier New" pitchFamily="-16" charset="0"/>
              </a:rPr>
              <a:t>)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sz="2400" dirty="0">
                <a:latin typeface="Courier New" pitchFamily="-16" charset="0"/>
              </a:rPr>
              <a:t>		   </a:t>
            </a:r>
            <a:r>
              <a:rPr lang="en-US" sz="2400" i="1" dirty="0">
                <a:latin typeface="Courier New" pitchFamily="-16" charset="0"/>
              </a:rPr>
              <a:t>statement</a:t>
            </a:r>
            <a:r>
              <a:rPr lang="en-US" sz="2400" dirty="0">
                <a:latin typeface="Courier New" pitchFamily="-16" charset="0"/>
              </a:rPr>
              <a:t>; // or block in { }</a:t>
            </a:r>
            <a:br>
              <a:rPr lang="en-US" sz="2400" dirty="0">
                <a:latin typeface="Courier New" pitchFamily="-16" charset="0"/>
              </a:rPr>
            </a:br>
            <a:endParaRPr lang="en-US" sz="2400" dirty="0"/>
          </a:p>
          <a:p>
            <a:r>
              <a:rPr lang="en-US" sz="2800" dirty="0"/>
              <a:t>No semicolon after the </a:t>
            </a:r>
            <a:r>
              <a:rPr lang="en-US" sz="2800" dirty="0">
                <a:latin typeface="Courier New" pitchFamily="-16" charset="0"/>
                <a:cs typeface="Courier New" pitchFamily="-16" charset="0"/>
              </a:rPr>
              <a:t>update</a:t>
            </a:r>
            <a:r>
              <a:rPr lang="en-US" sz="2800" dirty="0"/>
              <a:t> expression or after the </a:t>
            </a:r>
            <a:r>
              <a:rPr lang="en-US" sz="2800" dirty="0">
                <a:latin typeface="Courier New" pitchFamily="-16" charset="0"/>
              </a:rPr>
              <a:t>)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++ is the increment operator.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It adds one to a variable.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Courier New" pitchFamily="-16" charset="0"/>
              </a:rPr>
              <a:t>val</a:t>
            </a:r>
            <a:r>
              <a:rPr lang="en-US" sz="2400" dirty="0" smtClean="0">
                <a:latin typeface="Courier New" pitchFamily="-16" charset="0"/>
              </a:rPr>
              <a:t>++; </a:t>
            </a:r>
            <a:r>
              <a:rPr lang="en-US" sz="2400" dirty="0" smtClean="0"/>
              <a:t>is the same as </a:t>
            </a:r>
            <a:r>
              <a:rPr lang="en-US" sz="2400" dirty="0" err="1" smtClean="0">
                <a:latin typeface="Courier New" pitchFamily="-16" charset="0"/>
              </a:rPr>
              <a:t>val</a:t>
            </a:r>
            <a:r>
              <a:rPr lang="en-US" sz="2400" dirty="0" smtClean="0">
                <a:latin typeface="Courier New" pitchFamily="-16" charset="0"/>
              </a:rPr>
              <a:t> = </a:t>
            </a:r>
            <a:r>
              <a:rPr lang="en-US" sz="2400" dirty="0" err="1" smtClean="0">
                <a:latin typeface="Courier New" pitchFamily="-16" charset="0"/>
              </a:rPr>
              <a:t>val</a:t>
            </a:r>
            <a:r>
              <a:rPr lang="en-US" sz="2400" dirty="0" smtClean="0">
                <a:latin typeface="Courier New" pitchFamily="-16" charset="0"/>
              </a:rPr>
              <a:t> + 1;</a:t>
            </a:r>
            <a:br>
              <a:rPr lang="en-US" sz="2400" dirty="0" smtClean="0">
                <a:latin typeface="Courier New" pitchFamily="-16" charset="0"/>
              </a:rPr>
            </a:br>
            <a:endParaRPr lang="en-US" sz="2400" dirty="0" smtClean="0">
              <a:latin typeface="Courier New" pitchFamily="-16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++ can be used before (prefix) or after (postfix) a variable: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 smtClean="0">
                <a:latin typeface="Courier New" pitchFamily="-16" charset="0"/>
              </a:rPr>
              <a:t>++</a:t>
            </a:r>
            <a:r>
              <a:rPr lang="en-US" sz="2400" dirty="0" err="1" smtClean="0">
                <a:latin typeface="Courier New" pitchFamily="-16" charset="0"/>
              </a:rPr>
              <a:t>val</a:t>
            </a:r>
            <a:r>
              <a:rPr lang="en-US" sz="2400" dirty="0" smtClean="0">
                <a:latin typeface="Courier New" pitchFamily="-16" charset="0"/>
              </a:rPr>
              <a:t>;     </a:t>
            </a:r>
            <a:r>
              <a:rPr lang="en-US" sz="2400" dirty="0" err="1" smtClean="0">
                <a:latin typeface="Courier New" pitchFamily="-16" charset="0"/>
              </a:rPr>
              <a:t>val</a:t>
            </a:r>
            <a:r>
              <a:rPr lang="en-US" sz="2400" dirty="0" smtClean="0">
                <a:latin typeface="Courier New" pitchFamily="-16" charset="0"/>
              </a:rPr>
              <a:t>++;</a:t>
            </a:r>
          </a:p>
          <a:p>
            <a:r>
              <a:rPr lang="en-US" dirty="0" smtClean="0"/>
              <a:t>-- is the decrement operator, similar in operation to ++.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Times" pitchFamily="-16" charset="0"/>
              <a:buNone/>
              <a:defRPr/>
            </a:pPr>
            <a:r>
              <a:rPr lang="en-US" sz="2400" dirty="0">
                <a:latin typeface="Courier New" pitchFamily="-16" charset="0"/>
              </a:rPr>
              <a:t>for(</a:t>
            </a:r>
            <a:r>
              <a:rPr lang="en-US" sz="2400" i="1" dirty="0">
                <a:latin typeface="Courier New" pitchFamily="-16" charset="0"/>
              </a:rPr>
              <a:t>initialization</a:t>
            </a:r>
            <a:r>
              <a:rPr lang="en-US" sz="2400" dirty="0">
                <a:latin typeface="Courier New" pitchFamily="-16" charset="0"/>
              </a:rPr>
              <a:t>; </a:t>
            </a:r>
            <a:r>
              <a:rPr lang="en-US" sz="2400" i="1" dirty="0">
                <a:latin typeface="Courier New" pitchFamily="-16" charset="0"/>
              </a:rPr>
              <a:t>test</a:t>
            </a:r>
            <a:r>
              <a:rPr lang="en-US" sz="2400" dirty="0">
                <a:latin typeface="Courier New" pitchFamily="-16" charset="0"/>
              </a:rPr>
              <a:t>; </a:t>
            </a:r>
            <a:r>
              <a:rPr lang="en-US" sz="2400" i="1" dirty="0">
                <a:latin typeface="Courier New" pitchFamily="-16" charset="0"/>
              </a:rPr>
              <a:t>update</a:t>
            </a:r>
            <a:r>
              <a:rPr lang="en-US" sz="2400" dirty="0">
                <a:latin typeface="Courier New" pitchFamily="-16" charset="0"/>
              </a:rPr>
              <a:t>)</a:t>
            </a:r>
          </a:p>
          <a:p>
            <a:pPr marL="990600" lvl="1" indent="-533400">
              <a:buFontTx/>
              <a:buNone/>
              <a:defRPr/>
            </a:pPr>
            <a:r>
              <a:rPr lang="en-US" sz="2400" dirty="0">
                <a:latin typeface="Courier New" pitchFamily="-16" charset="0"/>
              </a:rPr>
              <a:t>		</a:t>
            </a:r>
            <a:r>
              <a:rPr lang="en-US" sz="2400" i="1" dirty="0">
                <a:latin typeface="Courier New" pitchFamily="-16" charset="0"/>
              </a:rPr>
              <a:t>statement</a:t>
            </a:r>
            <a:r>
              <a:rPr lang="en-US" sz="2400" dirty="0">
                <a:latin typeface="Courier New" pitchFamily="-16" charset="0"/>
              </a:rPr>
              <a:t>; // or block in { }</a:t>
            </a:r>
            <a:br>
              <a:rPr lang="en-US" sz="2400" dirty="0">
                <a:latin typeface="Courier New" pitchFamily="-16" charset="0"/>
              </a:rPr>
            </a:br>
            <a:endParaRPr lang="en-US" sz="2400" dirty="0"/>
          </a:p>
          <a:p>
            <a:pPr marL="609600" indent="-6096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800" dirty="0"/>
              <a:t>Perform</a:t>
            </a:r>
            <a:r>
              <a:rPr lang="en-US" sz="2400" dirty="0"/>
              <a:t> </a:t>
            </a:r>
            <a:r>
              <a:rPr lang="en-US" sz="2800" i="1" dirty="0">
                <a:latin typeface="Courier New" pitchFamily="-16" charset="0"/>
              </a:rPr>
              <a:t>initialization</a:t>
            </a:r>
            <a:endParaRPr lang="en-US" sz="2800" i="1" baseline="30000" dirty="0"/>
          </a:p>
          <a:p>
            <a:pPr marL="609600" indent="-609600">
              <a:buClr>
                <a:schemeClr val="tx1"/>
              </a:buClr>
              <a:buFontTx/>
              <a:buAutoNum type="arabicPeriod"/>
              <a:defRPr/>
            </a:pPr>
            <a:r>
              <a:rPr lang="en-US" sz="2800" dirty="0"/>
              <a:t>Evaluate </a:t>
            </a:r>
            <a:r>
              <a:rPr lang="en-US" sz="2800" i="1" dirty="0">
                <a:latin typeface="Courier New" pitchFamily="-16" charset="0"/>
              </a:rPr>
              <a:t>test</a:t>
            </a:r>
            <a:r>
              <a:rPr lang="en-US" sz="2800" dirty="0"/>
              <a:t> expression</a:t>
            </a:r>
            <a:r>
              <a:rPr lang="en-US" sz="2400" dirty="0"/>
              <a:t>  </a:t>
            </a:r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n-US" sz="2400" dirty="0"/>
              <a:t>If </a:t>
            </a:r>
            <a:r>
              <a:rPr lang="en-US" sz="2400" dirty="0">
                <a:latin typeface="Courier New" pitchFamily="-16" charset="0"/>
              </a:rPr>
              <a:t>true</a:t>
            </a:r>
            <a:r>
              <a:rPr lang="en-US" sz="2400" dirty="0"/>
              <a:t>, execute </a:t>
            </a:r>
            <a:r>
              <a:rPr lang="en-US" sz="2400" i="1" dirty="0">
                <a:latin typeface="Courier New" pitchFamily="-16" charset="0"/>
              </a:rPr>
              <a:t>statement</a:t>
            </a:r>
            <a:endParaRPr lang="en-US" sz="2400" i="1" dirty="0"/>
          </a:p>
          <a:p>
            <a:pPr marL="990600" lvl="1" indent="-533400">
              <a:buFont typeface="+mj-lt"/>
              <a:buAutoNum type="arabicPeriod"/>
              <a:defRPr/>
            </a:pPr>
            <a:r>
              <a:rPr lang="en-US" sz="2400" dirty="0"/>
              <a:t>If </a:t>
            </a:r>
            <a:r>
              <a:rPr lang="en-US" sz="2400" dirty="0">
                <a:latin typeface="Courier New" pitchFamily="-16" charset="0"/>
              </a:rPr>
              <a:t>false</a:t>
            </a:r>
            <a:r>
              <a:rPr lang="en-US" sz="2400" dirty="0"/>
              <a:t>, terminate loop execution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  <a:defRPr/>
            </a:pPr>
            <a:r>
              <a:rPr lang="en-US" sz="2800" dirty="0"/>
              <a:t>Execute </a:t>
            </a:r>
            <a:r>
              <a:rPr lang="en-US" sz="2800" i="1" dirty="0">
                <a:latin typeface="Courier New" pitchFamily="-16" charset="0"/>
              </a:rPr>
              <a:t>update</a:t>
            </a:r>
            <a:r>
              <a:rPr lang="en-US" sz="2800" dirty="0"/>
              <a:t>, then re-evaluate </a:t>
            </a:r>
            <a:r>
              <a:rPr lang="en-US" sz="2800" i="1" dirty="0">
                <a:latin typeface="Courier New" pitchFamily="-16" charset="0"/>
              </a:rPr>
              <a:t>test</a:t>
            </a:r>
            <a:r>
              <a:rPr lang="en-US" sz="2800" dirty="0"/>
              <a:t> expression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is a Pretest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loop tests its test expression before each iteration, so it is a pretest loop.</a:t>
            </a:r>
          </a:p>
          <a:p>
            <a:r>
              <a:rPr lang="en-US" dirty="0"/>
              <a:t>The following loop will never iterate: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latin typeface="Courier New" pitchFamily="-16" charset="0"/>
              </a:rPr>
              <a:t>for (count = 11; count &lt;= 10; count++)</a:t>
            </a:r>
            <a:br>
              <a:rPr lang="en-US" sz="2400" dirty="0">
                <a:latin typeface="Courier New" pitchFamily="-16" charset="0"/>
              </a:rPr>
            </a:br>
            <a:r>
              <a:rPr lang="en-US" sz="2400" dirty="0">
                <a:latin typeface="Courier New" pitchFamily="-16" charset="0"/>
              </a:rPr>
              <a:t>   </a:t>
            </a:r>
            <a:r>
              <a:rPr lang="en-US" sz="2400" dirty="0" err="1">
                <a:latin typeface="Courier New" pitchFamily="-16" charset="0"/>
              </a:rPr>
              <a:t>cout</a:t>
            </a:r>
            <a:r>
              <a:rPr lang="en-US" sz="2400" dirty="0">
                <a:latin typeface="Courier New" pitchFamily="-16" charset="0"/>
              </a:rPr>
              <a:t> &lt;&lt; "Hello" &lt;&lt; </a:t>
            </a:r>
            <a:r>
              <a:rPr lang="en-US" sz="2400" dirty="0" err="1">
                <a:latin typeface="Courier New" pitchFamily="-16" charset="0"/>
              </a:rPr>
              <a:t>endl</a:t>
            </a:r>
            <a:r>
              <a:rPr lang="en-US" sz="2400" dirty="0">
                <a:latin typeface="Courier New" pitchFamily="-16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>
              <a:lnSpc>
                <a:spcPct val="85000"/>
              </a:lnSpc>
              <a:buNone/>
              <a:defRPr/>
            </a:pPr>
            <a:r>
              <a:rPr lang="en-US" sz="2400" kern="0" dirty="0" err="1">
                <a:latin typeface="Courier New" pitchFamily="-16" charset="0"/>
              </a:rPr>
              <a:t>int</a:t>
            </a:r>
            <a:r>
              <a:rPr lang="en-US" sz="2400" kern="0" dirty="0">
                <a:latin typeface="Courier New" pitchFamily="-16" charset="0"/>
              </a:rPr>
              <a:t> count;</a:t>
            </a:r>
          </a:p>
          <a:p>
            <a:pPr eaLnBrk="0" hangingPunct="0">
              <a:lnSpc>
                <a:spcPct val="85000"/>
              </a:lnSpc>
              <a:buNone/>
              <a:defRPr/>
            </a:pPr>
            <a:endParaRPr lang="en-US" sz="2400" kern="0" dirty="0">
              <a:latin typeface="Courier New" pitchFamily="-16" charset="0"/>
            </a:endParaRPr>
          </a:p>
          <a:p>
            <a:pPr eaLnBrk="0" hangingPunct="0">
              <a:lnSpc>
                <a:spcPct val="85000"/>
              </a:lnSpc>
              <a:buNone/>
              <a:defRPr/>
            </a:pPr>
            <a:r>
              <a:rPr lang="en-US" sz="2400" kern="0" dirty="0">
                <a:latin typeface="Courier New" pitchFamily="-16" charset="0"/>
              </a:rPr>
              <a:t>for (count = 1; count &lt;= 5; count++)</a:t>
            </a:r>
          </a:p>
          <a:p>
            <a:pPr lvl="1" eaLnBrk="0" hangingPunct="0">
              <a:lnSpc>
                <a:spcPct val="85000"/>
              </a:lnSpc>
              <a:defRPr/>
            </a:pPr>
            <a:r>
              <a:rPr lang="en-US" sz="2400" kern="0" dirty="0" err="1">
                <a:latin typeface="Courier New" pitchFamily="-16" charset="0"/>
              </a:rPr>
              <a:t>cout</a:t>
            </a:r>
            <a:r>
              <a:rPr lang="en-US" sz="2400" kern="0" dirty="0">
                <a:latin typeface="Courier New" pitchFamily="-16" charset="0"/>
              </a:rPr>
              <a:t> &lt;&lt; "</a:t>
            </a:r>
            <a:r>
              <a:rPr lang="en-US" sz="2400" kern="0" dirty="0" smtClean="0">
                <a:latin typeface="Courier New" pitchFamily="-16" charset="0"/>
              </a:rPr>
              <a:t>Hello " &lt;&lt; count </a:t>
            </a:r>
            <a:r>
              <a:rPr lang="en-US" sz="2400" kern="0" dirty="0">
                <a:latin typeface="Courier New" pitchFamily="-16" charset="0"/>
              </a:rPr>
              <a:t>&lt;&lt; </a:t>
            </a:r>
            <a:r>
              <a:rPr lang="en-US" sz="2400" kern="0" dirty="0" err="1">
                <a:latin typeface="Courier New" pitchFamily="-16" charset="0"/>
              </a:rPr>
              <a:t>endl</a:t>
            </a:r>
            <a:r>
              <a:rPr lang="en-US" sz="2400" kern="0" dirty="0">
                <a:latin typeface="Courier New" pitchFamily="-16" charset="0"/>
              </a:rPr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displays:</a:t>
            </a:r>
          </a:p>
          <a:p>
            <a:pPr lvl="1"/>
            <a:r>
              <a:rPr lang="en-US" dirty="0" smtClean="0"/>
              <a:t>Hello 1</a:t>
            </a:r>
          </a:p>
          <a:p>
            <a:pPr lvl="1"/>
            <a:r>
              <a:rPr lang="en-US" dirty="0" smtClean="0"/>
              <a:t>Hello 2</a:t>
            </a:r>
          </a:p>
          <a:p>
            <a:pPr lvl="1"/>
            <a:r>
              <a:rPr lang="en-US" dirty="0" smtClean="0"/>
              <a:t>Hello 3</a:t>
            </a:r>
          </a:p>
          <a:p>
            <a:pPr lvl="1"/>
            <a:r>
              <a:rPr lang="en-US" dirty="0" smtClean="0"/>
              <a:t>Hello 4</a:t>
            </a:r>
          </a:p>
          <a:p>
            <a:pPr lvl="1"/>
            <a:r>
              <a:rPr lang="en-US" dirty="0" smtClean="0"/>
              <a:t>Hello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</a:t>
            </a:r>
            <a:r>
              <a:rPr lang="en-US" i="1" dirty="0" smtClean="0"/>
              <a:t>initialize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dirty="0" smtClean="0">
                <a:cs typeface="Courier New" pitchFamily="49" charset="0"/>
              </a:rPr>
              <a:t>to 1</a:t>
            </a:r>
          </a:p>
          <a:p>
            <a:r>
              <a:rPr lang="en-US" dirty="0" smtClean="0">
                <a:cs typeface="Courier New" pitchFamily="49" charset="0"/>
              </a:rPr>
              <a:t>Second, </a:t>
            </a:r>
            <a:r>
              <a:rPr lang="en-US" i="1" dirty="0" smtClean="0">
                <a:cs typeface="Courier New" pitchFamily="49" charset="0"/>
              </a:rPr>
              <a:t>test</a:t>
            </a:r>
            <a:r>
              <a:rPr lang="en-US" dirty="0" smtClean="0">
                <a:cs typeface="Courier New" pitchFamily="49" charset="0"/>
              </a:rPr>
              <a:t> to see 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>
                <a:cs typeface="Courier New" pitchFamily="49" charset="0"/>
              </a:rPr>
              <a:t> is less than or equal to 5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If it is, execute the body of the loop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If not, end the loop</a:t>
            </a:r>
          </a:p>
          <a:p>
            <a:r>
              <a:rPr lang="en-US" dirty="0" smtClean="0">
                <a:cs typeface="Courier New" pitchFamily="49" charset="0"/>
              </a:rPr>
              <a:t>The first time through,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>
                <a:cs typeface="Courier New" pitchFamily="49" charset="0"/>
              </a:rPr>
              <a:t> is 1, so the statement outputs Hello 1</a:t>
            </a:r>
          </a:p>
          <a:p>
            <a:r>
              <a:rPr lang="en-US" dirty="0" smtClean="0">
                <a:cs typeface="Courier New" pitchFamily="49" charset="0"/>
              </a:rPr>
              <a:t>Go back to the top, perform the </a:t>
            </a:r>
            <a:r>
              <a:rPr lang="en-US" i="1" dirty="0" smtClean="0">
                <a:cs typeface="Courier New" pitchFamily="49" charset="0"/>
              </a:rPr>
              <a:t>update</a:t>
            </a:r>
            <a:r>
              <a:rPr lang="en-US" dirty="0" smtClean="0">
                <a:cs typeface="Courier New" pitchFamily="49" charset="0"/>
              </a:rPr>
              <a:t> expression, and test again.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 descr="0508sow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4" y="1686718"/>
            <a:ext cx="8085789" cy="433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the </a:t>
            </a:r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any situation that clearly requires</a:t>
            </a:r>
          </a:p>
          <a:p>
            <a:pPr lvl="1"/>
            <a:r>
              <a:rPr lang="en-US" dirty="0"/>
              <a:t>an initialization</a:t>
            </a:r>
          </a:p>
          <a:p>
            <a:pPr lvl="1"/>
            <a:r>
              <a:rPr lang="en-US" dirty="0"/>
              <a:t>a false condition to stop the loop</a:t>
            </a:r>
          </a:p>
          <a:p>
            <a:pPr lvl="1"/>
            <a:r>
              <a:rPr lang="en-US" dirty="0"/>
              <a:t>an update to occur at the end of each iteration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 Can Be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dirty="0" smtClean="0"/>
              <a:t>code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ix;</a:t>
            </a:r>
            <a:endParaRPr lang="en-US" dirty="0" smtClean="0"/>
          </a:p>
          <a:p>
            <a:pPr marL="0" indent="0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(ix=0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ix&lt;10; ix++);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&lt;&lt; “ix = “ &lt;&lt;ix;</a:t>
            </a:r>
          </a:p>
          <a:p>
            <a:r>
              <a:rPr lang="en-US" dirty="0" smtClean="0">
                <a:cs typeface="Courier New" pitchFamily="49" charset="0"/>
              </a:rPr>
              <a:t>What gets displayed?</a:t>
            </a:r>
          </a:p>
          <a:p>
            <a:r>
              <a:rPr lang="en-US" dirty="0" smtClean="0">
                <a:cs typeface="Courier New" pitchFamily="49" charset="0"/>
              </a:rPr>
              <a:t>ix = 10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You can have multiple statements in the </a:t>
            </a:r>
            <a:r>
              <a:rPr lang="en-US" sz="3600" i="1" dirty="0">
                <a:latin typeface="Courier New" pitchFamily="-16" charset="0"/>
              </a:rPr>
              <a:t>initialization</a:t>
            </a:r>
            <a:r>
              <a:rPr lang="en-US" sz="3600" dirty="0"/>
              <a:t> expression. Separate the statements with a comma: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x, y;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for (x=1, y=1; x &lt;= 5; x++)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{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x &lt;&lt; " plus " &lt;&lt; y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     &lt;&lt; " equals " &lt;&lt; (</a:t>
            </a:r>
            <a:r>
              <a:rPr lang="en-US" dirty="0" err="1">
                <a:latin typeface="Courier New" pitchFamily="-16" charset="0"/>
              </a:rPr>
              <a:t>x+y</a:t>
            </a:r>
            <a:r>
              <a:rPr lang="en-US" dirty="0">
                <a:latin typeface="Courier New" pitchFamily="-16" charset="0"/>
              </a:rPr>
              <a:t>)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     &lt;&lt; </a:t>
            </a:r>
            <a:r>
              <a:rPr lang="en-US" dirty="0" err="1">
                <a:latin typeface="Courier New" pitchFamily="-16" charset="0"/>
              </a:rPr>
              <a:t>endl</a:t>
            </a:r>
            <a:r>
              <a:rPr lang="en-US" dirty="0">
                <a:latin typeface="Courier New" pitchFamily="-16" charset="0"/>
              </a:rPr>
              <a:t>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</a:t>
            </a:r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You can also have multiple statements in the </a:t>
            </a:r>
            <a:r>
              <a:rPr lang="en-US" sz="3600" i="1" dirty="0" smtClean="0">
                <a:latin typeface="Courier New" pitchFamily="-16" charset="0"/>
              </a:rPr>
              <a:t>update </a:t>
            </a:r>
            <a:r>
              <a:rPr lang="en-US" sz="3600" dirty="0" smtClean="0"/>
              <a:t>expression</a:t>
            </a:r>
            <a:r>
              <a:rPr lang="en-US" sz="3600" dirty="0"/>
              <a:t>. Separate the statements with a comma: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x, y;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for (x=1, y=1; x &lt;= 5; x++, y++)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{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x &lt;&lt; " plus " &lt;&lt; y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     &lt;&lt; " equals " &lt;&lt; (</a:t>
            </a:r>
            <a:r>
              <a:rPr lang="en-US" dirty="0" err="1">
                <a:latin typeface="Courier New" pitchFamily="-16" charset="0"/>
              </a:rPr>
              <a:t>x+y</a:t>
            </a:r>
            <a:r>
              <a:rPr lang="en-US" dirty="0">
                <a:latin typeface="Courier New" pitchFamily="-16" charset="0"/>
              </a:rPr>
              <a:t>)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        &lt;&lt; </a:t>
            </a:r>
            <a:r>
              <a:rPr lang="en-US" dirty="0" err="1">
                <a:latin typeface="Courier New" pitchFamily="-16" charset="0"/>
              </a:rPr>
              <a:t>endl</a:t>
            </a:r>
            <a:r>
              <a:rPr lang="en-US" dirty="0">
                <a:latin typeface="Courier New" pitchFamily="-16" charset="0"/>
              </a:rPr>
              <a:t>;</a:t>
            </a:r>
            <a:br>
              <a:rPr lang="en-US" dirty="0">
                <a:latin typeface="Courier New" pitchFamily="-16" charset="0"/>
              </a:rPr>
            </a:br>
            <a:r>
              <a:rPr lang="en-US" dirty="0">
                <a:latin typeface="Courier New" pitchFamily="-16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omit the </a:t>
            </a:r>
            <a:r>
              <a:rPr lang="en-US" i="1" dirty="0">
                <a:latin typeface="Courier New" pitchFamily="-16" charset="0"/>
              </a:rPr>
              <a:t>initialization</a:t>
            </a:r>
            <a:r>
              <a:rPr lang="en-US" dirty="0"/>
              <a:t> expression if it has already been done:</a:t>
            </a:r>
            <a:br>
              <a:rPr lang="en-US" dirty="0"/>
            </a:br>
            <a:endParaRPr lang="en-US" dirty="0">
              <a:latin typeface="Courier New" pitchFamily="-16" charset="0"/>
            </a:endParaRPr>
          </a:p>
          <a:p>
            <a:pPr>
              <a:buFont typeface="Times" pitchFamily="-16" charset="0"/>
              <a:buNone/>
            </a:pPr>
            <a:r>
              <a:rPr lang="en-US" sz="2400" dirty="0">
                <a:latin typeface="Courier New" pitchFamily="-16" charset="0"/>
              </a:rPr>
              <a:t>		</a:t>
            </a:r>
            <a:r>
              <a:rPr lang="en-US" sz="2800" dirty="0" err="1">
                <a:latin typeface="Courier New" pitchFamily="-16" charset="0"/>
              </a:rPr>
              <a:t>int</a:t>
            </a:r>
            <a:r>
              <a:rPr lang="en-US" sz="2800" dirty="0">
                <a:latin typeface="Courier New" pitchFamily="-16" charset="0"/>
              </a:rPr>
              <a:t> sum = 0, </a:t>
            </a:r>
            <a:r>
              <a:rPr lang="en-US" sz="2800" dirty="0" err="1">
                <a:latin typeface="Courier New" pitchFamily="-16" charset="0"/>
              </a:rPr>
              <a:t>num</a:t>
            </a:r>
            <a:r>
              <a:rPr lang="en-US" sz="2800" dirty="0">
                <a:latin typeface="Courier New" pitchFamily="-16" charset="0"/>
              </a:rPr>
              <a:t> = 1;</a:t>
            </a:r>
          </a:p>
          <a:p>
            <a:pPr>
              <a:buFont typeface="Times" pitchFamily="-16" charset="0"/>
              <a:buNone/>
            </a:pPr>
            <a:r>
              <a:rPr lang="en-US" sz="2800" dirty="0">
                <a:latin typeface="Courier New" pitchFamily="-16" charset="0"/>
              </a:rPr>
              <a:t>		for (; </a:t>
            </a:r>
            <a:r>
              <a:rPr lang="en-US" sz="2800" dirty="0" err="1">
                <a:latin typeface="Courier New" pitchFamily="-16" charset="0"/>
              </a:rPr>
              <a:t>num</a:t>
            </a:r>
            <a:r>
              <a:rPr lang="en-US" sz="2800" dirty="0">
                <a:latin typeface="Courier New" pitchFamily="-16" charset="0"/>
              </a:rPr>
              <a:t> &lt;= 10; </a:t>
            </a:r>
            <a:r>
              <a:rPr lang="en-US" sz="2800" dirty="0" err="1">
                <a:latin typeface="Courier New" pitchFamily="-16" charset="0"/>
              </a:rPr>
              <a:t>num</a:t>
            </a:r>
            <a:r>
              <a:rPr lang="en-US" sz="2800" dirty="0">
                <a:latin typeface="Courier New" pitchFamily="-16" charset="0"/>
              </a:rPr>
              <a:t>++)</a:t>
            </a:r>
          </a:p>
          <a:p>
            <a:pPr>
              <a:buFont typeface="Times" pitchFamily="-16" charset="0"/>
              <a:buNone/>
            </a:pPr>
            <a:r>
              <a:rPr lang="en-US" sz="2800" dirty="0">
                <a:latin typeface="Courier New" pitchFamily="-16" charset="0"/>
              </a:rPr>
              <a:t>			sum += </a:t>
            </a:r>
            <a:r>
              <a:rPr lang="en-US" sz="2800" dirty="0" err="1">
                <a:latin typeface="Courier New" pitchFamily="-16" charset="0"/>
              </a:rPr>
              <a:t>num</a:t>
            </a:r>
            <a:r>
              <a:rPr lang="en-US" sz="2800" dirty="0">
                <a:latin typeface="Courier New" pitchFamily="-16" charset="0"/>
              </a:rPr>
              <a:t>;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and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urier New" pitchFamily="-16" charset="0"/>
              </a:rPr>
              <a:t>++ </a:t>
            </a:r>
            <a:r>
              <a:rPr lang="en-US" dirty="0" smtClean="0"/>
              <a:t>and</a:t>
            </a:r>
            <a:r>
              <a:rPr lang="en-US" dirty="0" smtClean="0">
                <a:latin typeface="Courier New" pitchFamily="-16" charset="0"/>
              </a:rPr>
              <a:t> --</a:t>
            </a:r>
            <a:r>
              <a:rPr lang="en-US" dirty="0" smtClean="0"/>
              <a:t> operators can be used in complex statements and expressions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prefix mode (</a:t>
            </a:r>
            <a:r>
              <a:rPr lang="en-US" dirty="0" smtClean="0">
                <a:latin typeface="Courier New" pitchFamily="-16" charset="0"/>
              </a:rPr>
              <a:t>++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, --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/>
              <a:t>) the operator increments or decrements, </a:t>
            </a:r>
            <a:r>
              <a:rPr lang="en-US" i="1" dirty="0" smtClean="0"/>
              <a:t>then</a:t>
            </a:r>
            <a:r>
              <a:rPr lang="en-US" dirty="0" smtClean="0"/>
              <a:t> returns the value of the variable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postfix mode (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++,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--</a:t>
            </a:r>
            <a:r>
              <a:rPr lang="en-US" dirty="0" smtClean="0"/>
              <a:t>) the operator returns the value of the variable, </a:t>
            </a:r>
            <a:r>
              <a:rPr lang="en-US" i="1" dirty="0" smtClean="0"/>
              <a:t>then</a:t>
            </a:r>
            <a:r>
              <a:rPr lang="en-US" dirty="0" smtClean="0"/>
              <a:t> increments or decrements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 -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declare variables in the </a:t>
            </a:r>
            <a:r>
              <a:rPr lang="en-US" i="1" dirty="0">
                <a:latin typeface="Courier New" pitchFamily="-16" charset="0"/>
              </a:rPr>
              <a:t>initialization </a:t>
            </a:r>
            <a:r>
              <a:rPr lang="en-US" dirty="0"/>
              <a:t>expression:</a:t>
            </a:r>
            <a:br>
              <a:rPr lang="en-US" dirty="0"/>
            </a:br>
            <a:endParaRPr lang="en-US" dirty="0"/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sum = 0;</a:t>
            </a:r>
            <a:endParaRPr lang="en-US" dirty="0"/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-16" charset="0"/>
              </a:rPr>
              <a:t>for (</a:t>
            </a:r>
            <a:r>
              <a:rPr lang="en-US" dirty="0" err="1">
                <a:latin typeface="Courier New" pitchFamily="-16" charset="0"/>
              </a:rPr>
              <a:t>int</a:t>
            </a:r>
            <a:r>
              <a:rPr lang="en-US" dirty="0">
                <a:latin typeface="Courier New" pitchFamily="-16" charset="0"/>
              </a:rPr>
              <a:t> </a:t>
            </a:r>
            <a:r>
              <a:rPr lang="en-US" dirty="0" err="1">
                <a:latin typeface="Courier New" pitchFamily="-16" charset="0"/>
              </a:rPr>
              <a:t>num</a:t>
            </a:r>
            <a:r>
              <a:rPr lang="en-US" dirty="0">
                <a:latin typeface="Courier New" pitchFamily="-16" charset="0"/>
              </a:rPr>
              <a:t> = 0; </a:t>
            </a:r>
            <a:r>
              <a:rPr lang="en-US" dirty="0" err="1">
                <a:latin typeface="Courier New" pitchFamily="-16" charset="0"/>
              </a:rPr>
              <a:t>num</a:t>
            </a:r>
            <a:r>
              <a:rPr lang="en-US" dirty="0">
                <a:latin typeface="Courier New" pitchFamily="-16" charset="0"/>
              </a:rPr>
              <a:t> &lt;= 10; </a:t>
            </a:r>
            <a:r>
              <a:rPr lang="en-US" dirty="0" err="1">
                <a:latin typeface="Courier New" pitchFamily="-16" charset="0"/>
              </a:rPr>
              <a:t>num</a:t>
            </a:r>
            <a:r>
              <a:rPr lang="en-US" dirty="0">
                <a:latin typeface="Courier New" pitchFamily="-16" charset="0"/>
              </a:rPr>
              <a:t>++)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dirty="0">
                <a:latin typeface="Courier New" pitchFamily="-16" charset="0"/>
              </a:rPr>
              <a:t>			sum += </a:t>
            </a:r>
            <a:r>
              <a:rPr lang="en-US" dirty="0" err="1">
                <a:latin typeface="Courier New" pitchFamily="-16" charset="0"/>
              </a:rPr>
              <a:t>num</a:t>
            </a:r>
            <a:r>
              <a:rPr lang="en-US" dirty="0">
                <a:latin typeface="Courier New" pitchFamily="-16" charset="0"/>
              </a:rPr>
              <a:t>;</a:t>
            </a:r>
            <a:br>
              <a:rPr lang="en-US" dirty="0">
                <a:latin typeface="Courier New" pitchFamily="-16" charset="0"/>
              </a:rPr>
            </a:br>
            <a:endParaRPr lang="en-US" dirty="0"/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dirty="0"/>
              <a:t>	The scope of the variable </a:t>
            </a:r>
            <a:r>
              <a:rPr lang="en-US" dirty="0" err="1">
                <a:latin typeface="Courier New" pitchFamily="-16" charset="0"/>
              </a:rPr>
              <a:t>num</a:t>
            </a:r>
            <a:r>
              <a:rPr lang="en-US" dirty="0"/>
              <a:t> is the </a:t>
            </a:r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</a:t>
            </a:r>
            <a:r>
              <a:rPr lang="en-US" dirty="0" smtClean="0"/>
              <a:t>. It is undefined outside the loop.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Loop Do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 is a conditional pretest loop </a:t>
            </a:r>
          </a:p>
          <a:p>
            <a:pPr lvl="1">
              <a:defRPr/>
            </a:pPr>
            <a:r>
              <a:rPr lang="en-US" dirty="0"/>
              <a:t>Iterates as long as a certain condition exits</a:t>
            </a:r>
          </a:p>
          <a:p>
            <a:pPr lvl="1">
              <a:defRPr/>
            </a:pPr>
            <a:r>
              <a:rPr lang="en-US" dirty="0"/>
              <a:t>Validating input</a:t>
            </a:r>
          </a:p>
          <a:p>
            <a:pPr lvl="1">
              <a:defRPr/>
            </a:pPr>
            <a:r>
              <a:rPr lang="en-US" dirty="0"/>
              <a:t>Reading lists of data terminated by a sentinel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dirty="0"/>
              <a:t> loop is a conditional posttest loop </a:t>
            </a:r>
          </a:p>
          <a:p>
            <a:pPr lvl="1">
              <a:defRPr/>
            </a:pPr>
            <a:r>
              <a:rPr lang="en-US" dirty="0"/>
              <a:t>Always iterates at least once</a:t>
            </a:r>
          </a:p>
          <a:p>
            <a:pPr lvl="1">
              <a:defRPr/>
            </a:pPr>
            <a:r>
              <a:rPr lang="en-US" dirty="0"/>
              <a:t>Repeating a menu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loop is a pretest loop</a:t>
            </a:r>
          </a:p>
          <a:p>
            <a:pPr lvl="1">
              <a:defRPr/>
            </a:pPr>
            <a:r>
              <a:rPr lang="en-US" dirty="0"/>
              <a:t>Built-in expressions for initializing, testing, and updating</a:t>
            </a:r>
          </a:p>
          <a:p>
            <a:pPr lvl="1">
              <a:defRPr/>
            </a:pPr>
            <a:r>
              <a:rPr lang="en-US" dirty="0"/>
              <a:t>Situations where the exact number of iterations is known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sentinel</a:t>
            </a:r>
            <a:r>
              <a:rPr lang="en-US" dirty="0"/>
              <a:t>: value in a list of values that indicates </a:t>
            </a:r>
            <a:r>
              <a:rPr lang="en-US" dirty="0" smtClean="0"/>
              <a:t>end </a:t>
            </a:r>
            <a:r>
              <a:rPr lang="en-US" dirty="0"/>
              <a:t>of </a:t>
            </a:r>
            <a:r>
              <a:rPr lang="en-US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Special </a:t>
            </a:r>
            <a:r>
              <a:rPr lang="en-US" dirty="0"/>
              <a:t>value that cannot be confused with a valid value, </a:t>
            </a: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dirty="0">
                <a:latin typeface="Courier New" pitchFamily="-16" charset="0"/>
              </a:rPr>
              <a:t>-999</a:t>
            </a:r>
            <a:r>
              <a:rPr lang="en-US" dirty="0"/>
              <a:t> for a test </a:t>
            </a:r>
            <a:r>
              <a:rPr lang="en-US" dirty="0" smtClean="0"/>
              <a:t>score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Used to terminate input when user may not know how many values will be </a:t>
            </a:r>
            <a:r>
              <a:rPr lang="en-US" dirty="0" smtClean="0"/>
              <a:t>entered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Needed because the console (keyboard) has no end of file indicator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Values --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double total =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double score;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"Enter -1 to end entry of test scores"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while (true)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"Enter a score: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&gt;&gt; score;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if (score &lt; 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total += score;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"Average of "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" scores is " &lt;&lt; (total /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nested loop</a:t>
            </a:r>
            <a:r>
              <a:rPr lang="en-US" dirty="0"/>
              <a:t> is a loop inside the body of another loop</a:t>
            </a:r>
          </a:p>
          <a:p>
            <a:r>
              <a:rPr lang="en-US" u="sng" dirty="0"/>
              <a:t>Inner </a:t>
            </a:r>
            <a:r>
              <a:rPr lang="en-US" dirty="0"/>
              <a:t>(inside), </a:t>
            </a:r>
            <a:r>
              <a:rPr lang="en-US" u="sng" dirty="0"/>
              <a:t>outer</a:t>
            </a:r>
            <a:r>
              <a:rPr lang="en-US" dirty="0"/>
              <a:t> (outside) loops:</a:t>
            </a:r>
            <a:br>
              <a:rPr lang="en-US" dirty="0"/>
            </a:b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-16" charset="0"/>
              </a:rPr>
              <a:t>for (row=1; row&lt;=3; row++) </a:t>
            </a:r>
            <a:r>
              <a:rPr lang="en-US" dirty="0"/>
              <a:t> </a:t>
            </a:r>
            <a:r>
              <a:rPr lang="en-US" dirty="0">
                <a:latin typeface="Courier New" pitchFamily="-16" charset="0"/>
              </a:rPr>
              <a:t>//outer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16" charset="0"/>
              </a:rPr>
              <a:t>	for (col=1; col&lt;=3; col++)//inner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16" charset="0"/>
              </a:rPr>
              <a:t>		  </a:t>
            </a:r>
            <a:r>
              <a:rPr lang="en-US" dirty="0" err="1">
                <a:latin typeface="Courier New" pitchFamily="-16" charset="0"/>
              </a:rPr>
              <a:t>cout</a:t>
            </a:r>
            <a:r>
              <a:rPr lang="en-US" dirty="0">
                <a:latin typeface="Courier New" pitchFamily="-16" charset="0"/>
              </a:rPr>
              <a:t> &lt;&lt; row * col &lt;&lt; </a:t>
            </a:r>
            <a:r>
              <a:rPr lang="en-US" dirty="0" err="1">
                <a:latin typeface="Courier New" pitchFamily="-16" charset="0"/>
              </a:rPr>
              <a:t>endl</a:t>
            </a:r>
            <a:r>
              <a:rPr lang="en-US" dirty="0">
                <a:latin typeface="Courier New" pitchFamily="-16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Inner loop goes through all repetitions for each repetition of outer </a:t>
            </a:r>
            <a:r>
              <a:rPr lang="en-US" dirty="0" smtClean="0"/>
              <a:t>loop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Inner loop repetitions complete sooner than outer </a:t>
            </a:r>
            <a:r>
              <a:rPr lang="en-US" dirty="0" smtClean="0"/>
              <a:t>loop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Total number of repetitions for inner loop is product of number of repetitions of the two loops.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Files for 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You can </a:t>
            </a:r>
            <a:r>
              <a:rPr lang="en-US" dirty="0"/>
              <a:t>use files instead of keyboard, monitor screen for program input, output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allows </a:t>
            </a:r>
            <a:r>
              <a:rPr lang="en-US" dirty="0"/>
              <a:t>data to be retained between program runs</a:t>
            </a:r>
          </a:p>
          <a:p>
            <a:pPr>
              <a:lnSpc>
                <a:spcPct val="90000"/>
              </a:lnSpc>
            </a:pPr>
            <a:r>
              <a:rPr lang="en-US" dirty="0"/>
              <a:t>Steps: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Open</a:t>
            </a:r>
            <a:r>
              <a:rPr lang="en-US" dirty="0"/>
              <a:t> the file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Use</a:t>
            </a:r>
            <a:r>
              <a:rPr lang="en-US" dirty="0"/>
              <a:t> the file (read from, write to, or both)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Close</a:t>
            </a:r>
            <a:r>
              <a:rPr lang="en-US" dirty="0"/>
              <a:t> the file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-16" charset="0"/>
              </a:rPr>
              <a:t>fstream</a:t>
            </a:r>
            <a:r>
              <a:rPr lang="en-US" dirty="0"/>
              <a:t> header file for file access</a:t>
            </a:r>
          </a:p>
          <a:p>
            <a:pPr>
              <a:lnSpc>
                <a:spcPct val="90000"/>
              </a:lnSpc>
            </a:pPr>
            <a:r>
              <a:rPr lang="en-US" dirty="0"/>
              <a:t>File stream types: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ifstream</a:t>
            </a:r>
            <a:r>
              <a:rPr lang="en-US" dirty="0"/>
              <a:t> for input from a file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ofstream</a:t>
            </a:r>
            <a:r>
              <a:rPr lang="en-US" dirty="0"/>
              <a:t> for output to a file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fstream</a:t>
            </a:r>
            <a:r>
              <a:rPr lang="en-US" dirty="0"/>
              <a:t> for input from or output to a file</a:t>
            </a:r>
          </a:p>
          <a:p>
            <a:pPr>
              <a:lnSpc>
                <a:spcPct val="90000"/>
              </a:lnSpc>
            </a:pPr>
            <a:r>
              <a:rPr lang="en-US" dirty="0"/>
              <a:t>Define file stream objects: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ifstream</a:t>
            </a:r>
            <a:r>
              <a:rPr lang="en-US" dirty="0">
                <a:latin typeface="Courier New" pitchFamily="-16" charset="0"/>
              </a:rPr>
              <a:t> </a:t>
            </a:r>
            <a:r>
              <a:rPr lang="en-US" dirty="0" err="1">
                <a:latin typeface="Courier New" pitchFamily="-16" charset="0"/>
              </a:rPr>
              <a:t>infile</a:t>
            </a:r>
            <a:r>
              <a:rPr lang="en-US" dirty="0">
                <a:latin typeface="Courier New" pitchFamily="-16" charset="0"/>
              </a:rPr>
              <a:t>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ofstream</a:t>
            </a:r>
            <a:r>
              <a:rPr lang="en-US" dirty="0">
                <a:latin typeface="Courier New" pitchFamily="-16" charset="0"/>
              </a:rPr>
              <a:t> </a:t>
            </a:r>
            <a:r>
              <a:rPr lang="en-US" dirty="0" err="1">
                <a:latin typeface="Courier New" pitchFamily="-16" charset="0"/>
              </a:rPr>
              <a:t>outfile</a:t>
            </a:r>
            <a:r>
              <a:rPr lang="en-US" dirty="0">
                <a:latin typeface="Courier New" pitchFamily="-16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Opening a file creates </a:t>
            </a:r>
            <a:r>
              <a:rPr lang="en-US" sz="2800" dirty="0"/>
              <a:t>a link between file name (outside the program) and file stream object (inside the program)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the </a:t>
            </a:r>
            <a:r>
              <a:rPr lang="en-US" sz="2800" dirty="0">
                <a:latin typeface="Courier New" pitchFamily="-16" charset="0"/>
              </a:rPr>
              <a:t>open</a:t>
            </a:r>
            <a:r>
              <a:rPr lang="en-US" sz="2800" dirty="0"/>
              <a:t> member function:</a:t>
            </a:r>
            <a:endParaRPr lang="en-US" sz="2800" dirty="0">
              <a:latin typeface="Courier New" pitchFamily="-1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infile.open</a:t>
            </a:r>
            <a:r>
              <a:rPr lang="en-US" dirty="0">
                <a:latin typeface="Courier New" pitchFamily="-16" charset="0"/>
              </a:rPr>
              <a:t>("inventory.dat");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outfile.open</a:t>
            </a:r>
            <a:r>
              <a:rPr lang="en-US" dirty="0">
                <a:latin typeface="Courier New" pitchFamily="-16" charset="0"/>
              </a:rPr>
              <a:t>("report.txt");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Filename may include drive, path info.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Output file will be created if necessary; existing file will be erased first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Input file must exist for </a:t>
            </a:r>
            <a:r>
              <a:rPr lang="en-US" sz="2800" dirty="0">
                <a:latin typeface="Courier New" pitchFamily="-16" charset="0"/>
              </a:rPr>
              <a:t>open</a:t>
            </a:r>
            <a:r>
              <a:rPr lang="en-US" sz="2800" dirty="0"/>
              <a:t> to </a:t>
            </a:r>
            <a:r>
              <a:rPr lang="en-US" sz="2800" dirty="0" smtClean="0"/>
              <a:t>work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File Open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Can test a file stream object to detect if an open operation failed: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	</a:t>
            </a:r>
            <a:r>
              <a:rPr lang="en-US" sz="3200" dirty="0" err="1">
                <a:latin typeface="Courier New" pitchFamily="-16" charset="0"/>
              </a:rPr>
              <a:t>infile.open</a:t>
            </a:r>
            <a:r>
              <a:rPr lang="en-US" sz="3200" dirty="0">
                <a:latin typeface="Courier New" pitchFamily="-16" charset="0"/>
              </a:rPr>
              <a:t>("test.txt");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latin typeface="Courier New" pitchFamily="-16" charset="0"/>
              </a:rPr>
              <a:t>	if (!</a:t>
            </a:r>
            <a:r>
              <a:rPr lang="en-US" sz="3200" dirty="0" err="1">
                <a:latin typeface="Courier New" pitchFamily="-16" charset="0"/>
              </a:rPr>
              <a:t>infile</a:t>
            </a:r>
            <a:r>
              <a:rPr lang="en-US" sz="3200" dirty="0">
                <a:latin typeface="Courier New" pitchFamily="-16" charset="0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latin typeface="Courier New" pitchFamily="-16" charset="0"/>
              </a:rPr>
              <a:t>	</a:t>
            </a:r>
            <a:r>
              <a:rPr lang="en-US" sz="3200" dirty="0" smtClean="0">
                <a:latin typeface="Courier New" pitchFamily="-16" charset="0"/>
              </a:rPr>
              <a:t> {</a:t>
            </a:r>
            <a:endParaRPr lang="en-US" sz="3200" dirty="0">
              <a:latin typeface="Courier New" pitchFamily="-1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latin typeface="Courier New" pitchFamily="-16" charset="0"/>
              </a:rPr>
              <a:t>		</a:t>
            </a:r>
            <a:r>
              <a:rPr lang="en-US" sz="3200" dirty="0" smtClean="0">
                <a:latin typeface="Courier New" pitchFamily="-16" charset="0"/>
              </a:rPr>
              <a:t> </a:t>
            </a:r>
            <a:r>
              <a:rPr lang="en-US" sz="3200" dirty="0" err="1" smtClean="0">
                <a:latin typeface="Courier New" pitchFamily="-16" charset="0"/>
              </a:rPr>
              <a:t>cout</a:t>
            </a:r>
            <a:r>
              <a:rPr lang="en-US" sz="3200" dirty="0" smtClean="0">
                <a:latin typeface="Courier New" pitchFamily="-16" charset="0"/>
              </a:rPr>
              <a:t> </a:t>
            </a:r>
            <a:r>
              <a:rPr lang="en-US" sz="3200" dirty="0">
                <a:latin typeface="Courier New" pitchFamily="-16" charset="0"/>
              </a:rPr>
              <a:t>&lt;&lt; "File open failure!";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>
                <a:latin typeface="Courier New" pitchFamily="-16" charset="0"/>
              </a:rPr>
              <a:t>	</a:t>
            </a:r>
            <a:r>
              <a:rPr lang="en-US" sz="3200" dirty="0" smtClean="0">
                <a:latin typeface="Courier New" pitchFamily="-16" charset="0"/>
              </a:rPr>
              <a:t> }</a:t>
            </a:r>
            <a:endParaRPr lang="en-US" sz="3200" dirty="0">
              <a:latin typeface="Courier New" pitchFamily="-16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Can also use the </a:t>
            </a:r>
            <a:r>
              <a:rPr lang="en-US" dirty="0">
                <a:latin typeface="Courier New" pitchFamily="-16" charset="0"/>
              </a:rPr>
              <a:t>fail</a:t>
            </a:r>
            <a:r>
              <a:rPr lang="en-US" dirty="0"/>
              <a:t> member function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vs. Postfix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 </a:t>
            </a:r>
            <a:r>
              <a:rPr lang="en-US" dirty="0" err="1" smtClean="0">
                <a:latin typeface="Courier New" pitchFamily="-16" charset="0"/>
              </a:rPr>
              <a:t>int</a:t>
            </a:r>
            <a:r>
              <a:rPr lang="en-US" dirty="0" smtClean="0">
                <a:latin typeface="Courier New" pitchFamily="-16" charset="0"/>
              </a:rPr>
              <a:t> </a:t>
            </a:r>
            <a:r>
              <a:rPr lang="en-US" dirty="0" err="1" smtClean="0">
                <a:latin typeface="Courier New" pitchFamily="-16" charset="0"/>
              </a:rPr>
              <a:t>num</a:t>
            </a:r>
            <a:r>
              <a:rPr lang="en-US" dirty="0" smtClean="0">
                <a:latin typeface="Courier New" pitchFamily="-16" charset="0"/>
              </a:rPr>
              <a:t>,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 = 12;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</a:t>
            </a: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++; // displays 12, 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			  //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 is now 13;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</a:t>
            </a:r>
            <a:r>
              <a:rPr lang="en-US" dirty="0" err="1" smtClean="0">
                <a:latin typeface="Courier New" pitchFamily="-16" charset="0"/>
              </a:rPr>
              <a:t>cout</a:t>
            </a:r>
            <a:r>
              <a:rPr lang="en-US" dirty="0" smtClean="0">
                <a:latin typeface="Courier New" pitchFamily="-16" charset="0"/>
              </a:rPr>
              <a:t> &lt;&lt; ++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; // sets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 to 14,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                 // then displays it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</a:t>
            </a:r>
            <a:r>
              <a:rPr lang="en-US" dirty="0" err="1" smtClean="0">
                <a:latin typeface="Courier New" pitchFamily="-16" charset="0"/>
              </a:rPr>
              <a:t>num</a:t>
            </a:r>
            <a:r>
              <a:rPr lang="en-US" dirty="0" smtClean="0">
                <a:latin typeface="Courier New" pitchFamily="-16" charset="0"/>
              </a:rPr>
              <a:t> = --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;   // sets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 to 13,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			  // stores 13 in </a:t>
            </a:r>
            <a:r>
              <a:rPr lang="en-US" dirty="0" err="1" smtClean="0">
                <a:latin typeface="Courier New" pitchFamily="-16" charset="0"/>
              </a:rPr>
              <a:t>num</a:t>
            </a:r>
            <a:endParaRPr lang="en-US" dirty="0" smtClean="0">
              <a:latin typeface="Courier New" pitchFamily="-16" charset="0"/>
            </a:endParaRP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>
                <a:latin typeface="Courier New" pitchFamily="-16" charset="0"/>
              </a:rPr>
              <a:t>	</a:t>
            </a:r>
            <a:r>
              <a:rPr lang="en-US" dirty="0" err="1" smtClean="0">
                <a:latin typeface="Courier New" pitchFamily="-16" charset="0"/>
              </a:rPr>
              <a:t>num</a:t>
            </a:r>
            <a:r>
              <a:rPr lang="en-US" dirty="0" smtClean="0">
                <a:latin typeface="Courier New" pitchFamily="-16" charset="0"/>
              </a:rPr>
              <a:t> =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--;   // stores 13 in </a:t>
            </a:r>
            <a:r>
              <a:rPr lang="en-US" dirty="0" err="1" smtClean="0">
                <a:latin typeface="Courier New" pitchFamily="-16" charset="0"/>
              </a:rPr>
              <a:t>num</a:t>
            </a:r>
            <a:r>
              <a:rPr lang="en-US" dirty="0" smtClean="0">
                <a:latin typeface="Courier New" pitchFamily="-16" charset="0"/>
              </a:rPr>
              <a:t>,</a:t>
            </a:r>
          </a:p>
          <a:p>
            <a:pPr>
              <a:lnSpc>
                <a:spcPct val="85000"/>
              </a:lnSpc>
              <a:buFont typeface="Times" pitchFamily="-16" charset="0"/>
              <a:buNone/>
            </a:pPr>
            <a:r>
              <a:rPr lang="en-US" dirty="0" smtClean="0"/>
              <a:t>				    </a:t>
            </a:r>
            <a:r>
              <a:rPr lang="en-US" dirty="0" smtClean="0">
                <a:latin typeface="Courier New" pitchFamily="-16" charset="0"/>
              </a:rPr>
              <a:t>// sets </a:t>
            </a:r>
            <a:r>
              <a:rPr lang="en-US" dirty="0" err="1" smtClean="0">
                <a:latin typeface="Courier New" pitchFamily="-16" charset="0"/>
              </a:rPr>
              <a:t>val</a:t>
            </a:r>
            <a:r>
              <a:rPr lang="en-US" dirty="0" smtClean="0">
                <a:latin typeface="Courier New" pitchFamily="-16" charset="0"/>
              </a:rPr>
              <a:t> to 12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</a:t>
            </a:r>
            <a:r>
              <a:rPr lang="en-US" dirty="0"/>
              <a:t>use </a:t>
            </a:r>
            <a:r>
              <a:rPr lang="en-US" dirty="0" smtClean="0"/>
              <a:t>an output </a:t>
            </a:r>
            <a:r>
              <a:rPr lang="en-US" dirty="0"/>
              <a:t>file object and </a:t>
            </a:r>
            <a:r>
              <a:rPr lang="en-US" dirty="0">
                <a:latin typeface="Courier New" pitchFamily="-16" charset="0"/>
              </a:rPr>
              <a:t>&lt;&lt;</a:t>
            </a:r>
            <a:r>
              <a:rPr lang="en-US" dirty="0"/>
              <a:t> to send data to a file: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outfile</a:t>
            </a:r>
            <a:r>
              <a:rPr lang="en-US" dirty="0">
                <a:latin typeface="Courier New" pitchFamily="-16" charset="0"/>
              </a:rPr>
              <a:t> &lt;&lt; "Inventory report";</a:t>
            </a:r>
          </a:p>
          <a:p>
            <a:r>
              <a:rPr lang="en-US" dirty="0" smtClean="0"/>
              <a:t>You can </a:t>
            </a:r>
            <a:r>
              <a:rPr lang="en-US" dirty="0"/>
              <a:t>use </a:t>
            </a:r>
            <a:r>
              <a:rPr lang="en-US" dirty="0" smtClean="0"/>
              <a:t>an input </a:t>
            </a:r>
            <a:r>
              <a:rPr lang="en-US" dirty="0"/>
              <a:t>file object and </a:t>
            </a:r>
            <a:r>
              <a:rPr lang="en-US" dirty="0">
                <a:latin typeface="Courier New" pitchFamily="-16" charset="0"/>
              </a:rPr>
              <a:t>&gt;&gt;</a:t>
            </a:r>
            <a:r>
              <a:rPr lang="en-US" dirty="0"/>
              <a:t> to copy data from file to variables: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infile</a:t>
            </a:r>
            <a:r>
              <a:rPr lang="en-US" dirty="0">
                <a:latin typeface="Courier New" pitchFamily="-16" charset="0"/>
              </a:rPr>
              <a:t> &gt;&gt; </a:t>
            </a:r>
            <a:r>
              <a:rPr lang="en-US" dirty="0" err="1">
                <a:latin typeface="Courier New" pitchFamily="-16" charset="0"/>
              </a:rPr>
              <a:t>partNum</a:t>
            </a:r>
            <a:r>
              <a:rPr lang="en-US" dirty="0">
                <a:latin typeface="Courier New" pitchFamily="-16" charset="0"/>
              </a:rPr>
              <a:t>;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infile</a:t>
            </a:r>
            <a:r>
              <a:rPr lang="en-US" dirty="0">
                <a:latin typeface="Courier New" pitchFamily="-16" charset="0"/>
              </a:rPr>
              <a:t> &gt;&gt; </a:t>
            </a:r>
            <a:r>
              <a:rPr lang="en-US" dirty="0" err="1">
                <a:latin typeface="Courier New" pitchFamily="-16" charset="0"/>
              </a:rPr>
              <a:t>qtyInStock</a:t>
            </a:r>
            <a:r>
              <a:rPr lang="en-US" dirty="0">
                <a:latin typeface="Courier New" pitchFamily="-16" charset="0"/>
              </a:rPr>
              <a:t> &gt;&gt; </a:t>
            </a:r>
            <a:r>
              <a:rPr lang="en-US" dirty="0" err="1">
                <a:latin typeface="Courier New" pitchFamily="-16" charset="0"/>
              </a:rPr>
              <a:t>qtyOnOrder</a:t>
            </a:r>
            <a:r>
              <a:rPr lang="en-US" dirty="0">
                <a:latin typeface="Courier New" pitchFamily="-16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Loops to Process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stream extraction operator </a:t>
            </a:r>
            <a:r>
              <a:rPr lang="en-US" dirty="0">
                <a:latin typeface="Courier New" pitchFamily="-16" charset="0"/>
              </a:rPr>
              <a:t>&gt;&gt;</a:t>
            </a:r>
            <a:r>
              <a:rPr lang="en-US" dirty="0"/>
              <a:t> returns </a:t>
            </a:r>
            <a:r>
              <a:rPr lang="en-US" dirty="0">
                <a:latin typeface="Courier New" pitchFamily="-16" charset="0"/>
              </a:rPr>
              <a:t>true</a:t>
            </a:r>
            <a:r>
              <a:rPr lang="en-US" dirty="0"/>
              <a:t> when a value was successfully read, </a:t>
            </a:r>
            <a:r>
              <a:rPr lang="en-US" dirty="0">
                <a:latin typeface="Courier New" pitchFamily="-16" charset="0"/>
              </a:rPr>
              <a:t>false</a:t>
            </a:r>
            <a:r>
              <a:rPr lang="en-US" dirty="0"/>
              <a:t> otherwise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be tested in a </a:t>
            </a:r>
            <a:r>
              <a:rPr lang="en-US" dirty="0">
                <a:latin typeface="Courier New" pitchFamily="-16" charset="0"/>
              </a:rPr>
              <a:t>while</a:t>
            </a:r>
            <a:r>
              <a:rPr lang="en-US" dirty="0"/>
              <a:t> loop to continue execution as long as values are read from the file: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-16" charset="0"/>
              </a:rPr>
              <a:t>while (</a:t>
            </a:r>
            <a:r>
              <a:rPr lang="en-US" dirty="0" err="1">
                <a:latin typeface="Courier New" pitchFamily="-16" charset="0"/>
              </a:rPr>
              <a:t>inputFile</a:t>
            </a:r>
            <a:r>
              <a:rPr lang="en-US" dirty="0">
                <a:latin typeface="Courier New" pitchFamily="-16" charset="0"/>
              </a:rPr>
              <a:t> &gt;&gt; number) ...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the </a:t>
            </a:r>
            <a:r>
              <a:rPr lang="en-US" dirty="0">
                <a:latin typeface="Courier New" pitchFamily="-16" charset="0"/>
              </a:rPr>
              <a:t>close</a:t>
            </a:r>
            <a:r>
              <a:rPr lang="en-US" dirty="0"/>
              <a:t> member function: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 err="1">
                <a:latin typeface="Courier New" pitchFamily="-16" charset="0"/>
              </a:rPr>
              <a:t>infile.close</a:t>
            </a:r>
            <a:r>
              <a:rPr lang="en-US" dirty="0">
                <a:latin typeface="Courier New" pitchFamily="-16" charset="0"/>
              </a:rPr>
              <a:t>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latin typeface="Courier New" pitchFamily="-16" charset="0"/>
              </a:rPr>
              <a:t>	</a:t>
            </a:r>
            <a:r>
              <a:rPr lang="en-US" dirty="0" err="1">
                <a:latin typeface="Courier New" pitchFamily="-16" charset="0"/>
              </a:rPr>
              <a:t>outfile.close</a:t>
            </a:r>
            <a:r>
              <a:rPr lang="en-US" dirty="0">
                <a:latin typeface="Courier New" pitchFamily="-16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dirty="0"/>
              <a:t>Don’t wait for operating system to close files at program end: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may be a </a:t>
            </a:r>
            <a:r>
              <a:rPr lang="en-US" dirty="0"/>
              <a:t>limit on number of open files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may </a:t>
            </a:r>
            <a:r>
              <a:rPr lang="en-US" dirty="0"/>
              <a:t>be buffered output data waiting to send to file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 File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cs typeface="Courier New" pitchFamily="-16" charset="0"/>
              </a:rPr>
              <a:t>The </a:t>
            </a:r>
            <a:r>
              <a:rPr lang="en-US" sz="3600" dirty="0">
                <a:latin typeface="Courier New" pitchFamily="-16" charset="0"/>
                <a:cs typeface="Courier New" pitchFamily="-16" charset="0"/>
              </a:rPr>
              <a:t>open</a:t>
            </a:r>
            <a:r>
              <a:rPr lang="en-US" sz="3600" dirty="0"/>
              <a:t> member function requires that you pass the name of the file as a null-terminated string, which is also known as a </a:t>
            </a:r>
            <a:r>
              <a:rPr lang="en-US" sz="3600" i="1" u="sng" dirty="0"/>
              <a:t>C-string</a:t>
            </a:r>
            <a:r>
              <a:rPr lang="en-US" sz="3600" i="1" dirty="0"/>
              <a:t>. </a:t>
            </a:r>
          </a:p>
          <a:p>
            <a:r>
              <a:rPr lang="en-US" sz="3600" i="1" dirty="0"/>
              <a:t>String literals are stored </a:t>
            </a:r>
            <a:r>
              <a:rPr lang="en-US" sz="3600" dirty="0"/>
              <a:t>in memory as null-terminated C-strings, but </a:t>
            </a:r>
            <a:r>
              <a:rPr lang="en-US" sz="3600" i="1" u="sng" dirty="0"/>
              <a:t>string objects </a:t>
            </a:r>
            <a:r>
              <a:rPr lang="en-US" sz="3600" dirty="0"/>
              <a:t>are </a:t>
            </a:r>
            <a:r>
              <a:rPr lang="en-US" sz="3600" b="1" dirty="0"/>
              <a:t>not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 File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objects have a member function named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c_str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It returns the contents of the object formatted as a null-terminated C-string. </a:t>
            </a:r>
          </a:p>
          <a:p>
            <a:pPr lvl="1">
              <a:defRPr/>
            </a:pPr>
            <a:r>
              <a:rPr lang="en-US" dirty="0"/>
              <a:t>Here is the general format of how you call 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c_str</a:t>
            </a:r>
            <a:r>
              <a:rPr lang="en-US" dirty="0"/>
              <a:t> function:</a:t>
            </a:r>
          </a:p>
          <a:p>
            <a:pPr>
              <a:buFontTx/>
              <a:buNone/>
              <a:defRPr/>
            </a:pPr>
            <a:r>
              <a:rPr lang="en-US" i="1" dirty="0"/>
              <a:t>		     </a:t>
            </a:r>
          </a:p>
          <a:p>
            <a:pPr>
              <a:buFontTx/>
              <a:buNone/>
              <a:defRPr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stringObject.c_str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[256];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[256];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ifstream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while (true)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"Enter file name: 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infile.open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strFilename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break;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while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infile.getline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strLine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Out of a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</a:t>
            </a:r>
            <a:r>
              <a:rPr lang="en-US" dirty="0"/>
              <a:t>use </a:t>
            </a:r>
            <a:r>
              <a:rPr lang="en-US" dirty="0">
                <a:latin typeface="Courier New" pitchFamily="-16" charset="0"/>
              </a:rPr>
              <a:t>break</a:t>
            </a:r>
            <a:r>
              <a:rPr lang="en-US" dirty="0"/>
              <a:t> to terminate execution of a </a:t>
            </a:r>
            <a:r>
              <a:rPr lang="en-US" dirty="0" smtClean="0"/>
              <a:t>loop</a:t>
            </a:r>
            <a:endParaRPr lang="en-US" dirty="0"/>
          </a:p>
          <a:p>
            <a:r>
              <a:rPr lang="en-US" dirty="0"/>
              <a:t>Use sparingly if at all – makes code harder to understand and </a:t>
            </a:r>
            <a:r>
              <a:rPr lang="en-US" dirty="0" smtClean="0"/>
              <a:t>debug</a:t>
            </a:r>
            <a:endParaRPr lang="en-US" dirty="0"/>
          </a:p>
          <a:p>
            <a:r>
              <a:rPr lang="en-US" dirty="0"/>
              <a:t>When used in an inner loop, terminates that loop only and goes back to outer loop</a:t>
            </a:r>
          </a:p>
          <a:p>
            <a:r>
              <a:rPr lang="en-US" dirty="0" smtClean="0"/>
              <a:t>See example on in the previous slide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-16" charset="0"/>
                <a:cs typeface="Courier New" pitchFamily="-16" charset="0"/>
              </a:rPr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>
                <a:latin typeface="Courier New" pitchFamily="-16" charset="0"/>
              </a:rPr>
              <a:t>continue</a:t>
            </a:r>
            <a:r>
              <a:rPr lang="en-US" dirty="0"/>
              <a:t> to go to end of loop and prepare for next repetition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Courier New" pitchFamily="-16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itchFamily="-16" charset="0"/>
              </a:rPr>
              <a:t>do-while</a:t>
            </a:r>
            <a:r>
              <a:rPr lang="en-US" dirty="0"/>
              <a:t> loops: go to test, repeat loop if test passes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Courier New" pitchFamily="-16" charset="0"/>
              </a:rPr>
              <a:t>for</a:t>
            </a:r>
            <a:r>
              <a:rPr lang="en-US" dirty="0"/>
              <a:t> loop: perform update step, then test, then repeat loop if test passes</a:t>
            </a:r>
          </a:p>
          <a:p>
            <a:r>
              <a:rPr lang="en-US" dirty="0"/>
              <a:t>Use sparingly – like </a:t>
            </a:r>
            <a:r>
              <a:rPr lang="en-US" dirty="0">
                <a:latin typeface="Courier New" pitchFamily="-16" charset="0"/>
              </a:rPr>
              <a:t>break</a:t>
            </a:r>
            <a:r>
              <a:rPr lang="en-US" dirty="0"/>
              <a:t>, can make program logic hard to follow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Increment and Decrement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be used in expressions:</a:t>
            </a:r>
          </a:p>
          <a:p>
            <a:pPr lvl="1">
              <a:buFontTx/>
              <a:buNone/>
            </a:pPr>
            <a:r>
              <a:rPr lang="en-US" sz="2400" dirty="0" smtClean="0">
                <a:latin typeface="Courier New" pitchFamily="-16" charset="0"/>
              </a:rPr>
              <a:t>	result = num1++ + --num2;</a:t>
            </a:r>
          </a:p>
          <a:p>
            <a:r>
              <a:rPr lang="en-US" sz="2800" dirty="0" smtClean="0"/>
              <a:t>Must be applied to something that has a location in memory. Cannot have:</a:t>
            </a:r>
          </a:p>
          <a:p>
            <a:pPr lvl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-16" charset="0"/>
              </a:rPr>
              <a:t>result = (num1 + num2)++;</a:t>
            </a:r>
          </a:p>
          <a:p>
            <a:r>
              <a:rPr lang="en-US" sz="2800" dirty="0" smtClean="0"/>
              <a:t>Can be used in relational expressions: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latin typeface="Courier New" pitchFamily="-16" charset="0"/>
              </a:rPr>
              <a:t>if (++</a:t>
            </a:r>
            <a:r>
              <a:rPr lang="en-US" sz="2400" dirty="0" err="1" smtClean="0">
                <a:latin typeface="Courier New" pitchFamily="-16" charset="0"/>
              </a:rPr>
              <a:t>num</a:t>
            </a:r>
            <a:r>
              <a:rPr lang="en-US" sz="2400" dirty="0" smtClean="0">
                <a:latin typeface="Courier New" pitchFamily="-16" charset="0"/>
              </a:rPr>
              <a:t> &gt; limit)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sz="2400" dirty="0" smtClean="0"/>
              <a:t>	pre- and post-operations will cause different comparisons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cs typeface="Courier New" pitchFamily="49" charset="0"/>
              </a:rPr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Loop</a:t>
            </a:r>
            <a:r>
              <a:rPr lang="en-US" dirty="0" smtClean="0"/>
              <a:t>: a control structure that causes a statement or statements to repeat</a:t>
            </a:r>
          </a:p>
          <a:p>
            <a:r>
              <a:rPr lang="en-US" dirty="0" smtClean="0"/>
              <a:t> General format of the </a:t>
            </a:r>
            <a:r>
              <a:rPr lang="en-US" dirty="0" smtClean="0">
                <a:latin typeface="Courier New" pitchFamily="-16" charset="0"/>
              </a:rPr>
              <a:t>while</a:t>
            </a:r>
            <a:r>
              <a:rPr lang="en-US" dirty="0" smtClean="0"/>
              <a:t> loop: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-16" charset="0"/>
              </a:rPr>
              <a:t>while (</a:t>
            </a:r>
            <a:r>
              <a:rPr lang="en-US" i="1" dirty="0" smtClean="0">
                <a:latin typeface="Courier New" pitchFamily="-16" charset="0"/>
              </a:rPr>
              <a:t>expression</a:t>
            </a:r>
            <a:r>
              <a:rPr lang="en-US" dirty="0" smtClean="0">
                <a:latin typeface="Courier New" pitchFamily="-16" charset="0"/>
              </a:rPr>
              <a:t>)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-16" charset="0"/>
              </a:rPr>
              <a:t>		   </a:t>
            </a:r>
            <a:r>
              <a:rPr lang="en-US" i="1" dirty="0" smtClean="0">
                <a:latin typeface="Courier New" pitchFamily="-16" charset="0"/>
              </a:rPr>
              <a:t>statement</a:t>
            </a:r>
            <a:r>
              <a:rPr lang="en-US" dirty="0" smtClean="0">
                <a:latin typeface="Courier New" pitchFamily="-16" charset="0"/>
              </a:rPr>
              <a:t>;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>
                <a:latin typeface="Courier New" pitchFamily="-16" charset="0"/>
              </a:rPr>
              <a:t>statement</a:t>
            </a:r>
            <a:r>
              <a:rPr lang="en-US" dirty="0" smtClean="0">
                <a:latin typeface="Courier New" pitchFamily="-16" charset="0"/>
              </a:rPr>
              <a:t>;</a:t>
            </a:r>
            <a:r>
              <a:rPr lang="en-US" dirty="0" smtClean="0"/>
              <a:t> can also be a block of statements enclosed in </a:t>
            </a:r>
            <a:r>
              <a:rPr lang="en-US" dirty="0" smtClean="0">
                <a:latin typeface="Courier New" pitchFamily="-16" charset="0"/>
              </a:rPr>
              <a:t>{ 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rgbClr val="3333CC"/>
              </a:buClr>
              <a:buFontTx/>
              <a:buNone/>
            </a:pPr>
            <a:r>
              <a:rPr lang="en-US" dirty="0" smtClean="0">
                <a:latin typeface="Courier New" pitchFamily="-16" charset="0"/>
              </a:rPr>
              <a:t>while (</a:t>
            </a:r>
            <a:r>
              <a:rPr lang="en-US" i="1" dirty="0" smtClean="0">
                <a:latin typeface="Courier New" pitchFamily="-16" charset="0"/>
              </a:rPr>
              <a:t>expression</a:t>
            </a:r>
            <a:r>
              <a:rPr lang="en-US" dirty="0" smtClean="0">
                <a:latin typeface="Courier New" pitchFamily="-16" charset="0"/>
              </a:rPr>
              <a:t>)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dirty="0" smtClean="0">
                <a:latin typeface="Courier New" pitchFamily="-16" charset="0"/>
              </a:rPr>
              <a:t>		   </a:t>
            </a:r>
            <a:r>
              <a:rPr lang="en-US" i="1" dirty="0" smtClean="0">
                <a:latin typeface="Courier New" pitchFamily="-16" charset="0"/>
              </a:rPr>
              <a:t>statement</a:t>
            </a:r>
            <a:r>
              <a:rPr lang="en-US" dirty="0" smtClean="0">
                <a:latin typeface="Courier New" pitchFamily="-16" charset="0"/>
              </a:rPr>
              <a:t>;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>
                <a:latin typeface="Courier New" pitchFamily="-16" charset="0"/>
              </a:rPr>
              <a:t>expression</a:t>
            </a:r>
            <a:r>
              <a:rPr lang="en-US" dirty="0" smtClean="0"/>
              <a:t> is evaluated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urier New" pitchFamily="-16" charset="0"/>
              </a:rPr>
              <a:t>true</a:t>
            </a:r>
            <a:r>
              <a:rPr lang="en-US" dirty="0" smtClean="0"/>
              <a:t>, then </a:t>
            </a:r>
            <a:r>
              <a:rPr lang="en-US" i="1" dirty="0" smtClean="0">
                <a:latin typeface="Courier New" pitchFamily="-16" charset="0"/>
              </a:rPr>
              <a:t>statement</a:t>
            </a:r>
            <a:r>
              <a:rPr lang="en-US" dirty="0" smtClean="0"/>
              <a:t> is executed, and </a:t>
            </a:r>
            <a:r>
              <a:rPr lang="en-US" i="1" dirty="0" smtClean="0">
                <a:latin typeface="Courier New" pitchFamily="-16" charset="0"/>
              </a:rPr>
              <a:t>expression</a:t>
            </a:r>
            <a:r>
              <a:rPr lang="en-US" dirty="0" smtClean="0"/>
              <a:t> is evaluated again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Courier New" pitchFamily="-16" charset="0"/>
              </a:rPr>
              <a:t>false</a:t>
            </a:r>
            <a:r>
              <a:rPr lang="en-US" dirty="0" smtClean="0"/>
              <a:t>, then the loop is finished and program statements following </a:t>
            </a:r>
            <a:r>
              <a:rPr lang="en-US" i="1" dirty="0" smtClean="0">
                <a:latin typeface="Courier New" pitchFamily="-16" charset="0"/>
              </a:rPr>
              <a:t>statement</a:t>
            </a:r>
            <a:r>
              <a:rPr lang="en-US" dirty="0" smtClean="0"/>
              <a:t> execute</a:t>
            </a:r>
          </a:p>
          <a:p>
            <a:r>
              <a:rPr lang="en-US" dirty="0" smtClean="0"/>
              <a:t>The expression can be arbitrary complexity but must evaluate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false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Logic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5" descr="0501sowc cop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1568"/>
            <a:ext cx="4953000" cy="418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7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31;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&lt;unsigned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 255)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&lt;unsigned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  " = "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1 -- John Cole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3D98-4909-46C0-8CC0-49728B9E7D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1725</Words>
  <Application>Microsoft Office PowerPoint</Application>
  <PresentationFormat>On-screen Show (4:3)</PresentationFormat>
  <Paragraphs>369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1</vt:lpstr>
      <vt:lpstr>Increment and Decrement Operators</vt:lpstr>
      <vt:lpstr>Prefix and Postfix</vt:lpstr>
      <vt:lpstr>Prefix vs. Postfix - Examples</vt:lpstr>
      <vt:lpstr>How Increment and Decrement Work</vt:lpstr>
      <vt:lpstr>The while Loop</vt:lpstr>
      <vt:lpstr>The while Loop – How It Works</vt:lpstr>
      <vt:lpstr>while Loop Logic</vt:lpstr>
      <vt:lpstr>while Loop Example</vt:lpstr>
      <vt:lpstr>The while Loop is a Pretest Loop</vt:lpstr>
      <vt:lpstr>Infinite Loops</vt:lpstr>
      <vt:lpstr>Infinite Loop Example</vt:lpstr>
      <vt:lpstr>The do-while loop </vt:lpstr>
      <vt:lpstr>do-while Loop Logic</vt:lpstr>
      <vt:lpstr>do-while Loop Example</vt:lpstr>
      <vt:lpstr>do-while Loop Notes</vt:lpstr>
      <vt:lpstr>Input Validation with do-while</vt:lpstr>
      <vt:lpstr>Input Validation with do-while</vt:lpstr>
      <vt:lpstr>The for Loop</vt:lpstr>
      <vt:lpstr>for Loop - Mechanics</vt:lpstr>
      <vt:lpstr>The for Loop is a Pretest Loop</vt:lpstr>
      <vt:lpstr>for Loop - Example</vt:lpstr>
      <vt:lpstr>Example Details</vt:lpstr>
      <vt:lpstr>Example Flowchart</vt:lpstr>
      <vt:lpstr>When to Use the for Loop</vt:lpstr>
      <vt:lpstr>for Loops Can Be Tricky</vt:lpstr>
      <vt:lpstr>for Loop - Variations</vt:lpstr>
      <vt:lpstr>for Loop - Variations</vt:lpstr>
      <vt:lpstr>for Loop - Variations</vt:lpstr>
      <vt:lpstr>for Loop - Variations</vt:lpstr>
      <vt:lpstr>Which Loop Do I Use?</vt:lpstr>
      <vt:lpstr>Sentinel Values</vt:lpstr>
      <vt:lpstr>Sentinel Values -- Example</vt:lpstr>
      <vt:lpstr>Nested Loops</vt:lpstr>
      <vt:lpstr>Notes on Nested Loops</vt:lpstr>
      <vt:lpstr>Using Files for Data Storage</vt:lpstr>
      <vt:lpstr>Using Files</vt:lpstr>
      <vt:lpstr>Opening Files</vt:lpstr>
      <vt:lpstr>Testing for File Open Errors</vt:lpstr>
      <vt:lpstr>Using Files</vt:lpstr>
      <vt:lpstr>Using Loops to Process Files</vt:lpstr>
      <vt:lpstr>Closing Files</vt:lpstr>
      <vt:lpstr>Specifying a File Name</vt:lpstr>
      <vt:lpstr>Specifying a File Name</vt:lpstr>
      <vt:lpstr>Sample Code</vt:lpstr>
      <vt:lpstr>Breaking Out of a Loop</vt:lpstr>
      <vt:lpstr>The continue Statement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</dc:title>
  <dc:creator>jcole</dc:creator>
  <cp:lastModifiedBy>Cole, John</cp:lastModifiedBy>
  <cp:revision>45</cp:revision>
  <dcterms:created xsi:type="dcterms:W3CDTF">2013-01-21T22:04:39Z</dcterms:created>
  <dcterms:modified xsi:type="dcterms:W3CDTF">2013-01-29T21:12:33Z</dcterms:modified>
</cp:coreProperties>
</file>