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81F15-1F97-45AC-807D-6371B366824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A9A57-2C44-4230-9597-4C64133BB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18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4987-AB49-4629-8BA6-000B35866F95}" type="datetime1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6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C95CA-3ABC-46F6-BC1C-E4C5AE4E47CB}" type="datetime1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0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09E1-6C55-42CE-B37D-7A2834F5F8A0}" type="datetime1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8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BFFC-2A56-47F0-B76A-E55336ECB7EF}" type="datetime1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5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1181-1B12-420C-A26C-7334241E94B6}" type="datetime1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06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CABA-C533-4205-930F-08C2B9F369F6}" type="datetime1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5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978E-60AC-49B6-B425-9E202C084A55}" type="datetime1">
              <a:rPr lang="en-US" smtClean="0"/>
              <a:t>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4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7B68-2311-483F-B11A-10D1AF39AB9D}" type="datetime1">
              <a:rPr lang="en-US" smtClean="0"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7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EB7A-429C-4603-A487-216AB711C2B0}" type="datetime1">
              <a:rPr lang="en-US" smtClean="0"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2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DB80-5282-4991-8A5D-82D18012B70A}" type="datetime1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0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DAD4-25DA-46B6-BD19-AE2B7D8F43D6}" type="datetime1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9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3639C-455F-4A7A-B15D-4DA38F6089BD}" type="datetime1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1E993-8A61-4E87-B933-FEE807C1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0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CS1 Lesson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C++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76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Keywords</a:t>
            </a:r>
            <a:endParaRPr lang="en-US" dirty="0"/>
          </a:p>
        </p:txBody>
      </p:sp>
      <p:pic>
        <p:nvPicPr>
          <p:cNvPr id="4" name="Content Placeholder 3" descr="Pink tissue pap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229600" cy="3560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36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Identifier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character must be a letter or an underscore (_)</a:t>
            </a:r>
          </a:p>
          <a:p>
            <a:r>
              <a:rPr lang="en-US" dirty="0" smtClean="0"/>
              <a:t>After the first character you may use letters, numbers, and underscores</a:t>
            </a:r>
          </a:p>
          <a:p>
            <a:r>
              <a:rPr lang="en-US" dirty="0" smtClean="0"/>
              <a:t>Upper- and lower-case letters are distinct.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6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Identifier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Identifiers for methods and variables generally begin with a lower-case letter.  If contains more than one word, the second word is capitalized: </a:t>
            </a:r>
            <a:r>
              <a:rPr lang="en-US" dirty="0" err="1" smtClean="0"/>
              <a:t>itemsOrdered</a:t>
            </a:r>
            <a:r>
              <a:rPr lang="en-US" dirty="0" smtClean="0"/>
              <a:t>; </a:t>
            </a:r>
            <a:r>
              <a:rPr lang="en-US" dirty="0" err="1" smtClean="0"/>
              <a:t>totalSalesTax</a:t>
            </a:r>
            <a:endParaRPr lang="en-US" dirty="0" smtClean="0"/>
          </a:p>
          <a:p>
            <a:r>
              <a:rPr lang="en-US" dirty="0" smtClean="0"/>
              <a:t>Class names begin with a capital letter.</a:t>
            </a:r>
          </a:p>
          <a:p>
            <a:r>
              <a:rPr lang="en-US" dirty="0" smtClean="0"/>
              <a:t>Named constants are usually all upper case: </a:t>
            </a:r>
          </a:p>
          <a:p>
            <a:r>
              <a:rPr lang="en-US" dirty="0" err="1" smtClean="0"/>
              <a:t>const</a:t>
            </a:r>
            <a:r>
              <a:rPr lang="en-US" dirty="0" smtClean="0"/>
              <a:t> double PI = 3.1415926535;</a:t>
            </a:r>
          </a:p>
          <a:p>
            <a:r>
              <a:rPr lang="en-US" dirty="0" smtClean="0"/>
              <a:t>Avoid single-letter identifiers in all but the simplest cases.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84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Data Types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4999"/>
            <a:ext cx="8153400" cy="3060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2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you use an integer literal, it is by default stored as an int.  To make it a long, follow the number with ‘L’: </a:t>
            </a:r>
          </a:p>
          <a:p>
            <a:pPr lvl="1"/>
            <a:r>
              <a:rPr lang="en-US" dirty="0" smtClean="0"/>
              <a:t>1234 is an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smtClean="0"/>
              <a:t>1234L is a long.</a:t>
            </a:r>
          </a:p>
          <a:p>
            <a:r>
              <a:rPr lang="en-US" dirty="0" smtClean="0"/>
              <a:t>Integer constants that begin with 0 (zero) are octal: 061. (089 is not valid)</a:t>
            </a:r>
          </a:p>
          <a:p>
            <a:r>
              <a:rPr lang="en-US" dirty="0" smtClean="0"/>
              <a:t>Integer constants that begin with 0x are hexadecimal: 0xFF, 0x1A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56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represents a single character.</a:t>
            </a:r>
          </a:p>
          <a:p>
            <a:r>
              <a:rPr lang="en-US" dirty="0" smtClean="0"/>
              <a:t>It can also be treated as an integer.  You can do arithmetic on them.</a:t>
            </a:r>
          </a:p>
          <a:p>
            <a:r>
              <a:rPr lang="en-US" dirty="0" smtClean="0"/>
              <a:t>In ASCII encoding, these take one byte of memory.</a:t>
            </a:r>
          </a:p>
          <a:p>
            <a:r>
              <a:rPr lang="en-US" dirty="0" smtClean="0"/>
              <a:t>The numeric value of the character is stored:</a:t>
            </a:r>
          </a:p>
          <a:p>
            <a:pPr lvl="1"/>
            <a:r>
              <a:rPr lang="en-US" dirty="0" smtClean="0"/>
              <a:t>char </a:t>
            </a:r>
            <a:r>
              <a:rPr lang="en-US" dirty="0" err="1" smtClean="0"/>
              <a:t>columnID</a:t>
            </a:r>
            <a:r>
              <a:rPr lang="en-US" dirty="0"/>
              <a:t> </a:t>
            </a:r>
            <a:r>
              <a:rPr lang="en-US" dirty="0" smtClean="0"/>
              <a:t>= ‘A’;		// stores 65</a:t>
            </a:r>
          </a:p>
          <a:p>
            <a:pPr lvl="1"/>
            <a:r>
              <a:rPr lang="en-US" dirty="0" smtClean="0"/>
              <a:t>char row = ‘2’;		// stores 50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80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series of characters stored in memory is called a string.  String literals are enclosed in quotes, and are stored with a binary zero (null) at the end.</a:t>
            </a:r>
          </a:p>
          <a:p>
            <a:r>
              <a:rPr lang="en-US" dirty="0" smtClean="0"/>
              <a:t>“Hello” is stored as:</a:t>
            </a:r>
          </a:p>
          <a:p>
            <a:endParaRPr lang="en-US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267200"/>
            <a:ext cx="4495800" cy="5334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51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C++ string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sz="2800" dirty="0" smtClean="0"/>
              <a:t>Special data type supports working with strings</a:t>
            </a:r>
          </a:p>
          <a:p>
            <a:pPr>
              <a:lnSpc>
                <a:spcPct val="85000"/>
              </a:lnSpc>
            </a:pPr>
            <a:r>
              <a:rPr lang="en-US" sz="2800" dirty="0" smtClean="0"/>
              <a:t> </a:t>
            </a:r>
            <a:r>
              <a:rPr lang="en-US" sz="2800" dirty="0" smtClean="0">
                <a:latin typeface="Courier New" pitchFamily="-16" charset="0"/>
              </a:rPr>
              <a:t>#include &lt;string&gt;</a:t>
            </a:r>
          </a:p>
          <a:p>
            <a:pPr>
              <a:lnSpc>
                <a:spcPct val="85000"/>
              </a:lnSpc>
            </a:pPr>
            <a:r>
              <a:rPr lang="en-US" sz="2800" dirty="0" smtClean="0"/>
              <a:t>Can define </a:t>
            </a:r>
            <a:r>
              <a:rPr lang="en-US" sz="2800" dirty="0" smtClean="0">
                <a:latin typeface="Courier New" pitchFamily="-16" charset="0"/>
              </a:rPr>
              <a:t>string</a:t>
            </a:r>
            <a:r>
              <a:rPr lang="en-US" sz="2800" dirty="0" smtClean="0"/>
              <a:t> variables in programs: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</a:pPr>
            <a:r>
              <a:rPr lang="en-US" sz="2400" dirty="0" smtClean="0">
                <a:latin typeface="Courier New" pitchFamily="-16" charset="0"/>
              </a:rPr>
              <a:t>string </a:t>
            </a:r>
            <a:r>
              <a:rPr lang="en-US" sz="2400" dirty="0" err="1" smtClean="0">
                <a:latin typeface="Courier New" pitchFamily="-16" charset="0"/>
              </a:rPr>
              <a:t>firstName</a:t>
            </a:r>
            <a:r>
              <a:rPr lang="en-US" sz="2400" dirty="0" smtClean="0">
                <a:latin typeface="Courier New" pitchFamily="-16" charset="0"/>
              </a:rPr>
              <a:t>, </a:t>
            </a:r>
            <a:r>
              <a:rPr lang="en-US" sz="2400" dirty="0" err="1" smtClean="0">
                <a:latin typeface="Courier New" pitchFamily="-16" charset="0"/>
              </a:rPr>
              <a:t>lastName</a:t>
            </a:r>
            <a:r>
              <a:rPr lang="en-US" sz="2400" dirty="0" smtClean="0">
                <a:latin typeface="Courier New" pitchFamily="-16" charset="0"/>
              </a:rPr>
              <a:t>;</a:t>
            </a:r>
          </a:p>
          <a:p>
            <a:pPr>
              <a:lnSpc>
                <a:spcPct val="85000"/>
              </a:lnSpc>
            </a:pPr>
            <a:r>
              <a:rPr lang="en-US" sz="2800" dirty="0" smtClean="0"/>
              <a:t>Can receive values with assignment operator: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</a:pPr>
            <a:r>
              <a:rPr lang="en-US" sz="2400" dirty="0" err="1" smtClean="0">
                <a:latin typeface="Courier New" pitchFamily="-16" charset="0"/>
              </a:rPr>
              <a:t>firstName</a:t>
            </a:r>
            <a:r>
              <a:rPr lang="en-US" sz="2400" dirty="0" smtClean="0">
                <a:latin typeface="Courier New" pitchFamily="-16" charset="0"/>
              </a:rPr>
              <a:t> = "George";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</a:pPr>
            <a:r>
              <a:rPr lang="en-US" sz="2400" dirty="0" err="1" smtClean="0">
                <a:latin typeface="Courier New" pitchFamily="-16" charset="0"/>
              </a:rPr>
              <a:t>lastName</a:t>
            </a:r>
            <a:r>
              <a:rPr lang="en-US" sz="2400" dirty="0" smtClean="0">
                <a:latin typeface="Courier New" pitchFamily="-16" charset="0"/>
              </a:rPr>
              <a:t> = "Washington";</a:t>
            </a:r>
          </a:p>
          <a:p>
            <a:pPr>
              <a:lnSpc>
                <a:spcPct val="85000"/>
              </a:lnSpc>
            </a:pPr>
            <a:r>
              <a:rPr lang="en-US" sz="2800" dirty="0" smtClean="0"/>
              <a:t>Can be displayed via </a:t>
            </a:r>
            <a:r>
              <a:rPr lang="en-US" sz="2800" dirty="0" err="1" smtClean="0">
                <a:latin typeface="Courier New" pitchFamily="-16" charset="0"/>
              </a:rPr>
              <a:t>cout</a:t>
            </a:r>
            <a:endParaRPr lang="en-US" sz="2800" dirty="0" smtClean="0">
              <a:latin typeface="Courier New" pitchFamily="-16" charset="0"/>
            </a:endParaRP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</a:pPr>
            <a:r>
              <a:rPr lang="en-US" sz="2400" dirty="0" err="1" smtClean="0">
                <a:latin typeface="Courier New" pitchFamily="-16" charset="0"/>
              </a:rPr>
              <a:t>cout</a:t>
            </a:r>
            <a:r>
              <a:rPr lang="en-US" sz="2400" dirty="0" smtClean="0">
                <a:latin typeface="Courier New" pitchFamily="-16" charset="0"/>
              </a:rPr>
              <a:t> &lt;&lt; </a:t>
            </a:r>
            <a:r>
              <a:rPr lang="en-US" sz="2400" dirty="0" err="1" smtClean="0">
                <a:latin typeface="Courier New" pitchFamily="-16" charset="0"/>
              </a:rPr>
              <a:t>firstName</a:t>
            </a:r>
            <a:r>
              <a:rPr lang="en-US" sz="2400" dirty="0" smtClean="0">
                <a:latin typeface="Courier New" pitchFamily="-16" charset="0"/>
              </a:rPr>
              <a:t> &lt;&lt; " " &lt;&lt; </a:t>
            </a:r>
            <a:r>
              <a:rPr lang="en-US" sz="2400" dirty="0" err="1" smtClean="0">
                <a:latin typeface="Courier New" pitchFamily="-16" charset="0"/>
              </a:rPr>
              <a:t>lastName</a:t>
            </a:r>
            <a:r>
              <a:rPr lang="en-US" sz="2400" dirty="0" smtClean="0">
                <a:latin typeface="Courier New" pitchFamily="-16" charset="0"/>
              </a:rPr>
              <a:t>;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51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Floating-Point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The floating-point data types are:</a:t>
            </a:r>
            <a:br>
              <a:rPr lang="en-US" sz="2400" dirty="0" smtClean="0"/>
            </a:br>
            <a:r>
              <a:rPr lang="en-US" sz="2400" b="1" dirty="0" smtClean="0">
                <a:latin typeface="Courier New" pitchFamily="-16" charset="0"/>
              </a:rPr>
              <a:t>float</a:t>
            </a:r>
            <a:br>
              <a:rPr lang="en-US" sz="2400" b="1" dirty="0" smtClean="0">
                <a:latin typeface="Courier New" pitchFamily="-16" charset="0"/>
              </a:rPr>
            </a:br>
            <a:r>
              <a:rPr lang="en-US" sz="2400" b="1" dirty="0" smtClean="0">
                <a:latin typeface="Courier New" pitchFamily="-16" charset="0"/>
              </a:rPr>
              <a:t>double</a:t>
            </a:r>
            <a:br>
              <a:rPr lang="en-US" sz="2400" b="1" dirty="0" smtClean="0">
                <a:latin typeface="Courier New" pitchFamily="-16" charset="0"/>
              </a:rPr>
            </a:br>
            <a:r>
              <a:rPr lang="en-US" sz="2400" b="1" dirty="0" smtClean="0">
                <a:latin typeface="Courier New" pitchFamily="-16" charset="0"/>
              </a:rPr>
              <a:t>long double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They can hold real numbers such as: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latin typeface="Courier New" pitchFamily="-16" charset="0"/>
              </a:rPr>
              <a:t>12.45      -3.8</a:t>
            </a:r>
            <a:br>
              <a:rPr lang="en-US" sz="2000" dirty="0" smtClean="0">
                <a:latin typeface="Courier New" pitchFamily="-16" charset="0"/>
              </a:rPr>
            </a:b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Stored in a form similar to scientific notation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All floating-point numbers are signed</a:t>
            </a:r>
            <a:endParaRPr lang="en-US" sz="2400" dirty="0" smtClean="0">
              <a:latin typeface="Courier New" pitchFamily="-16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75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7864240" cy="178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70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C++ Program</a:t>
            </a:r>
            <a:endParaRPr lang="en-US" dirty="0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buFont typeface="Times" pitchFamily="-16" charset="0"/>
              <a:buNone/>
            </a:pPr>
            <a:r>
              <a:rPr lang="en-US" sz="2400" smtClean="0">
                <a:latin typeface="Courier New" pitchFamily="-16" charset="0"/>
              </a:rPr>
              <a:t>// sample C++ program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sz="2400" smtClean="0">
                <a:latin typeface="Courier New" pitchFamily="-16" charset="0"/>
              </a:rPr>
              <a:t>#include &lt;iostream&gt;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sz="2400" smtClean="0">
                <a:latin typeface="Courier New" pitchFamily="-16" charset="0"/>
              </a:rPr>
              <a:t>using namespace std;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sz="2400" smtClean="0">
                <a:latin typeface="Courier New" pitchFamily="-16" charset="0"/>
              </a:rPr>
              <a:t>int main() 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sz="2400" smtClean="0">
                <a:latin typeface="Courier New" pitchFamily="-16" charset="0"/>
              </a:rPr>
              <a:t>{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sz="2400" smtClean="0">
                <a:latin typeface="Courier New" pitchFamily="-16" charset="0"/>
              </a:rPr>
              <a:t>		cout &lt;&lt; "Hello, there!";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sz="2400" smtClean="0">
                <a:latin typeface="Courier New" pitchFamily="-16" charset="0"/>
              </a:rPr>
              <a:t>		return 0;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sz="2400" smtClean="0">
                <a:latin typeface="Courier New" pitchFamily="-16" charset="0"/>
              </a:rPr>
              <a:t>}</a:t>
            </a:r>
          </a:p>
          <a:p>
            <a:pPr eaLnBrk="1" hangingPunct="1"/>
            <a:endParaRPr lang="en-U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2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Can be represented in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Fixed point (decimal) notation: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-16" charset="0"/>
              </a:rPr>
              <a:t>31.4159			0.0000625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 notation: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-16" charset="0"/>
              </a:rPr>
              <a:t>3.14159E1			6.25e-5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Are </a:t>
            </a:r>
            <a:r>
              <a:rPr lang="en-US" dirty="0" smtClean="0">
                <a:latin typeface="Courier New" pitchFamily="-16" charset="0"/>
              </a:rPr>
              <a:t>double</a:t>
            </a:r>
            <a:r>
              <a:rPr lang="en-US" dirty="0" smtClean="0"/>
              <a:t> by default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be forced to be float (</a:t>
            </a:r>
            <a:r>
              <a:rPr lang="en-US" dirty="0" smtClean="0">
                <a:latin typeface="Courier New" pitchFamily="-16" charset="0"/>
              </a:rPr>
              <a:t>3.14159f</a:t>
            </a:r>
            <a:r>
              <a:rPr lang="en-US" dirty="0" smtClean="0"/>
              <a:t>) or long double (</a:t>
            </a:r>
            <a:r>
              <a:rPr lang="en-US" dirty="0" smtClean="0">
                <a:latin typeface="Courier New" pitchFamily="-16" charset="0"/>
              </a:rPr>
              <a:t>0.0000625L</a:t>
            </a:r>
            <a:r>
              <a:rPr lang="en-US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52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bool</a:t>
            </a:r>
            <a:r>
              <a:rPr lang="en-US" dirty="0" smtClean="0"/>
              <a:t>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Represents values that are </a:t>
            </a:r>
            <a:r>
              <a:rPr lang="en-US" dirty="0" smtClean="0">
                <a:latin typeface="Courier New" pitchFamily="-16" charset="0"/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latin typeface="Courier New" pitchFamily="-16" charset="0"/>
              </a:rPr>
              <a:t>false</a:t>
            </a:r>
          </a:p>
          <a:p>
            <a:pPr>
              <a:spcBef>
                <a:spcPct val="50000"/>
              </a:spcBef>
            </a:pPr>
            <a:r>
              <a:rPr lang="en-US" dirty="0" err="1" smtClean="0">
                <a:latin typeface="Courier New" pitchFamily="-16" charset="0"/>
              </a:rPr>
              <a:t>bool</a:t>
            </a:r>
            <a:r>
              <a:rPr lang="en-US" dirty="0" smtClean="0"/>
              <a:t> variables are stored as small integers</a:t>
            </a:r>
            <a:endParaRPr lang="en-US" dirty="0" smtClean="0">
              <a:latin typeface="Courier New" pitchFamily="-16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latin typeface="Courier New" pitchFamily="-16" charset="0"/>
              </a:rPr>
              <a:t>false </a:t>
            </a:r>
            <a:r>
              <a:rPr lang="en-US" dirty="0" smtClean="0"/>
              <a:t>is represented by 0, </a:t>
            </a:r>
            <a:r>
              <a:rPr lang="en-US" dirty="0" smtClean="0">
                <a:latin typeface="Courier New" pitchFamily="-16" charset="0"/>
              </a:rPr>
              <a:t>true</a:t>
            </a:r>
            <a:r>
              <a:rPr lang="en-US" dirty="0" smtClean="0"/>
              <a:t> by 1: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itchFamily="-16" charset="0"/>
              </a:rPr>
              <a:t>bool</a:t>
            </a:r>
            <a:r>
              <a:rPr lang="en-US" dirty="0" smtClean="0">
                <a:latin typeface="Courier New" pitchFamily="-16" charset="0"/>
              </a:rPr>
              <a:t> </a:t>
            </a:r>
            <a:r>
              <a:rPr lang="en-US" dirty="0" err="1" smtClean="0">
                <a:latin typeface="Courier New" pitchFamily="-16" charset="0"/>
              </a:rPr>
              <a:t>bRun</a:t>
            </a:r>
            <a:r>
              <a:rPr lang="en-US" dirty="0" smtClean="0">
                <a:latin typeface="Courier New" pitchFamily="-16" charset="0"/>
              </a:rPr>
              <a:t> = true;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 dirty="0" smtClean="0">
                <a:latin typeface="Courier New" pitchFamily="-16" charset="0"/>
              </a:rPr>
              <a:t>	</a:t>
            </a:r>
            <a:r>
              <a:rPr lang="en-US" dirty="0" err="1" smtClean="0">
                <a:latin typeface="Courier New" pitchFamily="-16" charset="0"/>
              </a:rPr>
              <a:t>bool</a:t>
            </a:r>
            <a:r>
              <a:rPr lang="en-US" dirty="0" smtClean="0">
                <a:latin typeface="Courier New" pitchFamily="-16" charset="0"/>
              </a:rPr>
              <a:t> finished = false;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31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Size of a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Times" pitchFamily="-16" charset="0"/>
              <a:buNone/>
              <a:defRPr/>
            </a:pPr>
            <a:r>
              <a:rPr lang="en-US" dirty="0"/>
              <a:t>The </a:t>
            </a:r>
            <a:r>
              <a:rPr lang="en-US" dirty="0" err="1">
                <a:latin typeface="Courier New" pitchFamily="-16" charset="0"/>
              </a:rPr>
              <a:t>sizeof</a:t>
            </a:r>
            <a:r>
              <a:rPr lang="en-US" dirty="0"/>
              <a:t> operator gives the size of any data type or variable:</a:t>
            </a:r>
          </a:p>
          <a:p>
            <a:pPr>
              <a:buFont typeface="Times" pitchFamily="-16" charset="0"/>
              <a:buNone/>
              <a:defRPr/>
            </a:pPr>
            <a:r>
              <a:rPr lang="en-US" dirty="0"/>
              <a:t>	</a:t>
            </a:r>
            <a:r>
              <a:rPr lang="en-US" dirty="0">
                <a:latin typeface="Courier New" pitchFamily="-16" charset="0"/>
              </a:rPr>
              <a:t>double amount;</a:t>
            </a:r>
            <a:endParaRPr lang="en-US" dirty="0"/>
          </a:p>
          <a:p>
            <a:pPr>
              <a:buFont typeface="Times" pitchFamily="-16" charset="0"/>
              <a:buNone/>
              <a:defRPr/>
            </a:pPr>
            <a:r>
              <a:rPr lang="en-US" dirty="0">
                <a:latin typeface="Courier New" pitchFamily="-16" charset="0"/>
              </a:rPr>
              <a:t>	</a:t>
            </a:r>
            <a:r>
              <a:rPr lang="en-US" dirty="0" err="1">
                <a:latin typeface="Courier New" pitchFamily="-16" charset="0"/>
              </a:rPr>
              <a:t>cout</a:t>
            </a:r>
            <a:r>
              <a:rPr lang="en-US" dirty="0">
                <a:latin typeface="Courier New" pitchFamily="-16" charset="0"/>
              </a:rPr>
              <a:t> &lt;&lt; "A double is stored in "</a:t>
            </a:r>
          </a:p>
          <a:p>
            <a:pPr>
              <a:buFont typeface="Times" pitchFamily="-16" charset="0"/>
              <a:buNone/>
              <a:defRPr/>
            </a:pPr>
            <a:r>
              <a:rPr lang="en-US" dirty="0"/>
              <a:t>  </a:t>
            </a:r>
            <a:r>
              <a:rPr lang="en-US" dirty="0">
                <a:latin typeface="Courier New" pitchFamily="-16" charset="0"/>
              </a:rPr>
              <a:t>		  &lt;&lt; </a:t>
            </a:r>
            <a:r>
              <a:rPr lang="en-US" dirty="0" err="1">
                <a:latin typeface="Courier New" pitchFamily="-16" charset="0"/>
              </a:rPr>
              <a:t>sizeof</a:t>
            </a:r>
            <a:r>
              <a:rPr lang="en-US" dirty="0">
                <a:latin typeface="Courier New" pitchFamily="-16" charset="0"/>
              </a:rPr>
              <a:t>(double) &lt;&lt; "bytes\n";</a:t>
            </a:r>
          </a:p>
          <a:p>
            <a:pPr>
              <a:buFont typeface="Times" pitchFamily="-16" charset="0"/>
              <a:buNone/>
              <a:defRPr/>
            </a:pPr>
            <a:r>
              <a:rPr lang="en-US" dirty="0">
                <a:latin typeface="Courier New" pitchFamily="-16" charset="0"/>
              </a:rPr>
              <a:t>	</a:t>
            </a:r>
            <a:r>
              <a:rPr lang="en-US" dirty="0" err="1">
                <a:latin typeface="Courier New" pitchFamily="-16" charset="0"/>
              </a:rPr>
              <a:t>cout</a:t>
            </a:r>
            <a:r>
              <a:rPr lang="en-US" dirty="0">
                <a:latin typeface="Courier New" pitchFamily="-16" charset="0"/>
              </a:rPr>
              <a:t> &lt;&lt; "Variable amount is stored in "</a:t>
            </a:r>
          </a:p>
          <a:p>
            <a:pPr>
              <a:buFont typeface="Times" pitchFamily="-16" charset="0"/>
              <a:buNone/>
              <a:defRPr/>
            </a:pPr>
            <a:r>
              <a:rPr lang="en-US" dirty="0"/>
              <a:t>  </a:t>
            </a:r>
            <a:r>
              <a:rPr lang="en-US" dirty="0">
                <a:latin typeface="Courier New" pitchFamily="-16" charset="0"/>
              </a:rPr>
              <a:t>		  &lt;&lt; </a:t>
            </a:r>
            <a:r>
              <a:rPr lang="en-US" dirty="0" err="1">
                <a:latin typeface="Courier New" pitchFamily="-16" charset="0"/>
              </a:rPr>
              <a:t>sizeof</a:t>
            </a:r>
            <a:r>
              <a:rPr lang="en-US" dirty="0">
                <a:latin typeface="Courier New" pitchFamily="-16" charset="0"/>
              </a:rPr>
              <a:t>(amount) </a:t>
            </a:r>
          </a:p>
          <a:p>
            <a:pPr>
              <a:buFont typeface="Times" pitchFamily="-16" charset="0"/>
              <a:buNone/>
              <a:defRPr/>
            </a:pPr>
            <a:r>
              <a:rPr lang="en-US" dirty="0">
                <a:latin typeface="Courier New" pitchFamily="-16" charset="0"/>
              </a:rPr>
              <a:t>      </a:t>
            </a:r>
            <a:r>
              <a:rPr lang="en-US" dirty="0"/>
              <a:t> </a:t>
            </a:r>
            <a:r>
              <a:rPr lang="en-US" dirty="0">
                <a:latin typeface="Courier New" pitchFamily="-16" charset="0"/>
              </a:rPr>
              <a:t>&lt;&lt; "bytes\n";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33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An assignment statement uses the </a:t>
            </a:r>
            <a:r>
              <a:rPr lang="en-US" dirty="0" smtClean="0">
                <a:latin typeface="Courier New" pitchFamily="-16" charset="0"/>
              </a:rPr>
              <a:t>=</a:t>
            </a:r>
            <a:r>
              <a:rPr lang="en-US" dirty="0" smtClean="0"/>
              <a:t> operator to store a value in a variable.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urier New" pitchFamily="-16" charset="0"/>
              </a:rPr>
              <a:t>item = 12;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latin typeface="Courier New" pitchFamily="-16" charset="0"/>
              </a:rPr>
              <a:t>long </a:t>
            </a:r>
            <a:r>
              <a:rPr lang="en-US" dirty="0" err="1" smtClean="0">
                <a:latin typeface="Courier New" pitchFamily="-16" charset="0"/>
              </a:rPr>
              <a:t>fedDeficit</a:t>
            </a:r>
            <a:r>
              <a:rPr lang="en-US" dirty="0" smtClean="0">
                <a:latin typeface="Courier New" pitchFamily="-16" charset="0"/>
              </a:rPr>
              <a:t>= 1000000000000L;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Courier New" pitchFamily="-16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This statement assigns the value 12 to the </a:t>
            </a:r>
            <a:r>
              <a:rPr lang="en-US" dirty="0" smtClean="0">
                <a:latin typeface="Courier New" pitchFamily="-16" charset="0"/>
              </a:rPr>
              <a:t>item</a:t>
            </a:r>
            <a:r>
              <a:rPr lang="en-US" dirty="0" smtClean="0"/>
              <a:t> variable.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716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initialize a variable means to assign it a value when it is defined:</a:t>
            </a:r>
            <a:br>
              <a:rPr lang="en-US" dirty="0" smtClean="0"/>
            </a:br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itchFamily="-16" charset="0"/>
              </a:rPr>
              <a:t>int</a:t>
            </a:r>
            <a:r>
              <a:rPr lang="en-US" dirty="0" smtClean="0">
                <a:latin typeface="Courier New" pitchFamily="-16" charset="0"/>
              </a:rPr>
              <a:t> length = 12;</a:t>
            </a:r>
            <a:br>
              <a:rPr lang="en-US" dirty="0" smtClean="0">
                <a:latin typeface="Courier New" pitchFamily="-16" charset="0"/>
              </a:rPr>
            </a:br>
            <a:endParaRPr lang="en-US" dirty="0" smtClean="0"/>
          </a:p>
          <a:p>
            <a:r>
              <a:rPr lang="en-US" dirty="0" smtClean="0"/>
              <a:t>Can initialize some or all variables: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itchFamily="-16" charset="0"/>
              </a:rPr>
              <a:t>int</a:t>
            </a:r>
            <a:r>
              <a:rPr lang="en-US" dirty="0" smtClean="0">
                <a:latin typeface="Courier New" pitchFamily="-16" charset="0"/>
              </a:rPr>
              <a:t> length = 12, width = 5, area;</a:t>
            </a:r>
            <a:endParaRPr lang="en-US" u="sng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077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The </a:t>
            </a:r>
            <a:r>
              <a:rPr lang="en-US" u="sng" dirty="0" smtClean="0"/>
              <a:t>scope</a:t>
            </a:r>
            <a:r>
              <a:rPr lang="en-US" dirty="0" smtClean="0"/>
              <a:t> of a variable: the part of the program in which the variable can be accessed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A variable cannot be used before it is defined</a:t>
            </a:r>
          </a:p>
          <a:p>
            <a:pPr marL="0" indent="0"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&lt;&lt; value;		// Error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value = 31;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89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&lt;10;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//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is out of scope here.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325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 dirty="0" smtClean="0"/>
              <a:t>Used for performing numeric calculations</a:t>
            </a:r>
          </a:p>
          <a:p>
            <a:pPr>
              <a:spcBef>
                <a:spcPct val="30000"/>
              </a:spcBef>
            </a:pPr>
            <a:r>
              <a:rPr lang="en-US" dirty="0" smtClean="0"/>
              <a:t>C++ has unary, binary, and ternary operators:</a:t>
            </a:r>
          </a:p>
          <a:p>
            <a:pPr lvl="1">
              <a:spcBef>
                <a:spcPct val="30000"/>
              </a:spcBef>
            </a:pPr>
            <a:r>
              <a:rPr lang="en-US" dirty="0" smtClean="0"/>
              <a:t>unary (1 operand)		    </a:t>
            </a:r>
            <a:r>
              <a:rPr lang="en-US" dirty="0" smtClean="0">
                <a:latin typeface="Courier New" pitchFamily="-16" charset="0"/>
              </a:rPr>
              <a:t>-5</a:t>
            </a:r>
          </a:p>
          <a:p>
            <a:pPr lvl="1">
              <a:spcBef>
                <a:spcPct val="30000"/>
              </a:spcBef>
            </a:pPr>
            <a:r>
              <a:rPr lang="en-US" dirty="0" smtClean="0"/>
              <a:t>binary (2 operands)     </a:t>
            </a:r>
            <a:r>
              <a:rPr lang="en-US" dirty="0" smtClean="0">
                <a:latin typeface="Courier New" pitchFamily="-16" charset="0"/>
              </a:rPr>
              <a:t>13 - 7</a:t>
            </a:r>
            <a:endParaRPr lang="en-US" dirty="0" smtClean="0"/>
          </a:p>
          <a:p>
            <a:pPr lvl="1">
              <a:spcBef>
                <a:spcPct val="30000"/>
              </a:spcBef>
            </a:pPr>
            <a:r>
              <a:rPr lang="en-US" dirty="0" smtClean="0"/>
              <a:t>ternary (3 operands) </a:t>
            </a:r>
            <a:r>
              <a:rPr lang="en-US" dirty="0" smtClean="0">
                <a:latin typeface="Courier New" pitchFamily="-16" charset="0"/>
              </a:rPr>
              <a:t>exp1 ? exp2 : exp3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118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Arithmetic Operators</a:t>
            </a:r>
            <a:endParaRPr lang="en-US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91815"/>
            <a:ext cx="8229600" cy="4342733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93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Courier New" pitchFamily="-16" charset="0"/>
              </a:rPr>
              <a:t>/</a:t>
            </a:r>
            <a:r>
              <a:rPr lang="en-US" dirty="0" smtClean="0"/>
              <a:t> (division) operator performs integer division if both operands are integers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err="1" smtClean="0">
                <a:latin typeface="Courier New" pitchFamily="-16" charset="0"/>
              </a:rPr>
              <a:t>cout</a:t>
            </a:r>
            <a:r>
              <a:rPr lang="en-US" dirty="0" smtClean="0">
                <a:latin typeface="Courier New" pitchFamily="-16" charset="0"/>
              </a:rPr>
              <a:t> &lt;&lt; 13 / 5;    // displays 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err="1" smtClean="0">
                <a:latin typeface="Courier New" pitchFamily="-16" charset="0"/>
              </a:rPr>
              <a:t>cout</a:t>
            </a:r>
            <a:r>
              <a:rPr lang="en-US" dirty="0" smtClean="0">
                <a:latin typeface="Courier New" pitchFamily="-16" charset="0"/>
              </a:rPr>
              <a:t> &lt;&lt; 91 / 7;    // displays 13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either operand is floating point, the result is floating point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err="1" smtClean="0">
                <a:latin typeface="Courier New" pitchFamily="-16" charset="0"/>
              </a:rPr>
              <a:t>cout</a:t>
            </a:r>
            <a:r>
              <a:rPr lang="en-US" dirty="0" smtClean="0">
                <a:latin typeface="Courier New" pitchFamily="-16" charset="0"/>
              </a:rPr>
              <a:t> &lt;&lt; 13 / 5.0;  // displays 2.6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err="1" smtClean="0">
                <a:latin typeface="Courier New" pitchFamily="-16" charset="0"/>
              </a:rPr>
              <a:t>cout</a:t>
            </a:r>
            <a:r>
              <a:rPr lang="en-US" dirty="0" smtClean="0">
                <a:latin typeface="Courier New" pitchFamily="-16" charset="0"/>
              </a:rPr>
              <a:t> &lt;&lt; 91.0 / 7;  // displays 13.0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67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Preprocessor directives begin with # (pound sign). </a:t>
            </a:r>
          </a:p>
          <a:p>
            <a:r>
              <a:rPr lang="en-US" dirty="0" smtClean="0"/>
              <a:t>For #include, the file name is in brackets if it is one of the standard headers, in quotes if it is one of yours.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172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dirty="0" smtClean="0">
                <a:latin typeface="Courier New" pitchFamily="-16" charset="0"/>
              </a:rPr>
              <a:t>%</a:t>
            </a:r>
            <a:r>
              <a:rPr lang="en-US" dirty="0" smtClean="0"/>
              <a:t> (modulus) operator computes the remainder resulting from integer division</a:t>
            </a:r>
          </a:p>
          <a:p>
            <a:pPr lvl="1">
              <a:spcBef>
                <a:spcPct val="40000"/>
              </a:spcBef>
              <a:buFontTx/>
              <a:buNone/>
            </a:pPr>
            <a:r>
              <a:rPr lang="en-US" dirty="0" err="1" smtClean="0">
                <a:latin typeface="Courier New" pitchFamily="-16" charset="0"/>
              </a:rPr>
              <a:t>cout</a:t>
            </a:r>
            <a:r>
              <a:rPr lang="en-US" dirty="0" smtClean="0">
                <a:latin typeface="Courier New" pitchFamily="-16" charset="0"/>
              </a:rPr>
              <a:t> &lt;&lt; 13 % 5;   // displays 3</a:t>
            </a:r>
          </a:p>
          <a:p>
            <a:pPr>
              <a:spcBef>
                <a:spcPct val="40000"/>
              </a:spcBef>
            </a:pPr>
            <a:r>
              <a:rPr lang="en-US" dirty="0" smtClean="0">
                <a:latin typeface="Courier New" pitchFamily="-16" charset="0"/>
              </a:rPr>
              <a:t>%</a:t>
            </a:r>
            <a:r>
              <a:rPr lang="en-US" dirty="0" smtClean="0"/>
              <a:t> requires integers for both operands</a:t>
            </a:r>
          </a:p>
          <a:p>
            <a:pPr lvl="1">
              <a:spcBef>
                <a:spcPct val="40000"/>
              </a:spcBef>
              <a:buFontTx/>
              <a:buNone/>
            </a:pPr>
            <a:r>
              <a:rPr lang="en-US" dirty="0" err="1" smtClean="0">
                <a:latin typeface="Courier New" pitchFamily="-16" charset="0"/>
              </a:rPr>
              <a:t>cout</a:t>
            </a:r>
            <a:r>
              <a:rPr lang="en-US" dirty="0" smtClean="0">
                <a:latin typeface="Courier New" pitchFamily="-16" charset="0"/>
              </a:rPr>
              <a:t> &lt;&lt; 13 % 5.0; // error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839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comments to explain to yourself and other programmers (including your instructor and TAs) what your program does.</a:t>
            </a:r>
          </a:p>
          <a:p>
            <a:r>
              <a:rPr lang="en-US" dirty="0" smtClean="0"/>
              <a:t>The compiler ignores comments, so they don’t increase code size.</a:t>
            </a:r>
          </a:p>
          <a:p>
            <a:r>
              <a:rPr lang="en-US" dirty="0" smtClean="0"/>
              <a:t>See the Web site for more notes on comments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333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single-line comment is anything following a // (Unless the // is in quotes)</a:t>
            </a:r>
          </a:p>
          <a:p>
            <a:r>
              <a:rPr lang="en-US" dirty="0" smtClean="0"/>
              <a:t>You can delimit comments with /* and */ and span multiple lines.  You can also use this style within a line: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calculate(double rate, /* tax rate*/, double amount);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293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“</a:t>
            </a:r>
            <a:r>
              <a:rPr lang="en-US" dirty="0" err="1" smtClean="0"/>
              <a:t>const</a:t>
            </a:r>
            <a:r>
              <a:rPr lang="en-US" dirty="0" smtClean="0"/>
              <a:t>” modifier to indicate that a variable really isn’t: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MAX_RECORDS = 100;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double PI = 3.1415926535;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Use these in place of literals, especially if you use the value more than once.</a:t>
            </a:r>
          </a:p>
          <a:p>
            <a:r>
              <a:rPr lang="en-US" dirty="0" smtClean="0">
                <a:cs typeface="Courier New" pitchFamily="49" charset="0"/>
              </a:rPr>
              <a:t>Avoid using #define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264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Make your programs look visually pleasing and readable.</a:t>
            </a:r>
          </a:p>
          <a:p>
            <a:r>
              <a:rPr lang="en-US" dirty="0" smtClean="0"/>
              <a:t>Use good naming conventions.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Times" pitchFamily="-16" charset="0"/>
              <a:buNone/>
            </a:pPr>
            <a:r>
              <a:rPr lang="en-US" dirty="0" smtClean="0"/>
              <a:t>Common elements to improve readability: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Braces </a:t>
            </a:r>
            <a:r>
              <a:rPr lang="en-US" dirty="0" smtClean="0">
                <a:latin typeface="Courier New" pitchFamily="-16" charset="0"/>
              </a:rPr>
              <a:t>{ }</a:t>
            </a:r>
            <a:r>
              <a:rPr lang="en-US" dirty="0" smtClean="0"/>
              <a:t> aligned vertically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Indentation of statements within a set of braces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Blank lines between declaration and other statements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Long statements wrapped  over multiple lines with aligned operators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045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and </a:t>
            </a:r>
            <a:r>
              <a:rPr lang="en-US" dirty="0" err="1" smtClean="0"/>
              <a:t>Prestandard</a:t>
            </a:r>
            <a:r>
              <a:rPr lang="en-US" dirty="0" smtClean="0"/>
              <a:t>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itchFamily="-16" charset="0"/>
              <a:buNone/>
            </a:pPr>
            <a:r>
              <a:rPr lang="en-US" dirty="0" smtClean="0"/>
              <a:t>Older-style C++ programs:</a:t>
            </a:r>
          </a:p>
          <a:p>
            <a:pPr lvl="1">
              <a:buClr>
                <a:srgbClr val="62382F"/>
              </a:buClr>
            </a:pPr>
            <a:r>
              <a:rPr lang="en-US" dirty="0" smtClean="0"/>
              <a:t>Use </a:t>
            </a:r>
            <a:r>
              <a:rPr lang="en-US" dirty="0" smtClean="0">
                <a:latin typeface="Courier New" pitchFamily="-16" charset="0"/>
              </a:rPr>
              <a:t>.h</a:t>
            </a:r>
            <a:r>
              <a:rPr lang="en-US" dirty="0" smtClean="0"/>
              <a:t> at end of header files:</a:t>
            </a:r>
          </a:p>
          <a:p>
            <a:pPr lvl="1">
              <a:buClr>
                <a:srgbClr val="62382F"/>
              </a:buClr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-16" charset="0"/>
              </a:rPr>
              <a:t>#include &lt;</a:t>
            </a:r>
            <a:r>
              <a:rPr lang="en-US" dirty="0" err="1" smtClean="0">
                <a:latin typeface="Courier New" pitchFamily="-16" charset="0"/>
              </a:rPr>
              <a:t>iostream.h</a:t>
            </a:r>
            <a:r>
              <a:rPr lang="en-US" dirty="0" smtClean="0">
                <a:latin typeface="Courier New" pitchFamily="-16" charset="0"/>
              </a:rPr>
              <a:t>&gt;</a:t>
            </a:r>
          </a:p>
          <a:p>
            <a:pPr lvl="1">
              <a:buClr>
                <a:srgbClr val="62382F"/>
              </a:buClr>
            </a:pPr>
            <a:r>
              <a:rPr lang="en-US" dirty="0" smtClean="0"/>
              <a:t>Use </a:t>
            </a:r>
            <a:r>
              <a:rPr lang="en-US" dirty="0" smtClean="0">
                <a:latin typeface="Courier New" pitchFamily="-16" charset="0"/>
              </a:rPr>
              <a:t>#define</a:t>
            </a:r>
            <a:r>
              <a:rPr lang="en-US" dirty="0" smtClean="0"/>
              <a:t> preprocessor directive instead of </a:t>
            </a:r>
            <a:r>
              <a:rPr lang="en-US" dirty="0" err="1" smtClean="0">
                <a:latin typeface="Courier New" pitchFamily="-16" charset="0"/>
              </a:rPr>
              <a:t>const</a:t>
            </a:r>
            <a:r>
              <a:rPr lang="en-US" dirty="0" smtClean="0">
                <a:latin typeface="Courier New" pitchFamily="-16" charset="0"/>
              </a:rPr>
              <a:t> </a:t>
            </a:r>
            <a:r>
              <a:rPr lang="en-US" dirty="0" smtClean="0"/>
              <a:t>definitions</a:t>
            </a:r>
          </a:p>
          <a:p>
            <a:pPr lvl="1">
              <a:buClr>
                <a:srgbClr val="62382F"/>
              </a:buClr>
            </a:pPr>
            <a:r>
              <a:rPr lang="en-US" dirty="0" smtClean="0"/>
              <a:t>Do not use </a:t>
            </a:r>
            <a:r>
              <a:rPr lang="en-US" dirty="0" smtClean="0">
                <a:latin typeface="Courier New" pitchFamily="-16" charset="0"/>
              </a:rPr>
              <a:t>using namespace</a:t>
            </a:r>
            <a:r>
              <a:rPr lang="en-US" dirty="0" smtClean="0"/>
              <a:t> convention</a:t>
            </a:r>
          </a:p>
          <a:p>
            <a:pPr lvl="1">
              <a:buClr>
                <a:srgbClr val="62382F"/>
              </a:buClr>
            </a:pPr>
            <a:r>
              <a:rPr lang="en-US" dirty="0" smtClean="0"/>
              <a:t>May not compile with a standard C++ compiler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10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cout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Displays output on the screen (the </a:t>
            </a:r>
            <a:r>
              <a:rPr lang="en-US" dirty="0" err="1" smtClean="0"/>
              <a:t>stdout</a:t>
            </a:r>
            <a:r>
              <a:rPr lang="en-US" dirty="0" smtClean="0"/>
              <a:t> device)</a:t>
            </a:r>
          </a:p>
          <a:p>
            <a:r>
              <a:rPr lang="en-US" dirty="0" smtClean="0"/>
              <a:t>Use the &lt;&lt; (stream insertion) operator.</a:t>
            </a:r>
          </a:p>
          <a:p>
            <a:r>
              <a:rPr lang="en-US" dirty="0" smtClean="0"/>
              <a:t>You can string these together:</a:t>
            </a:r>
          </a:p>
          <a:p>
            <a:pPr lvl="1"/>
            <a:r>
              <a:rPr lang="en-US" dirty="0" err="1" smtClean="0"/>
              <a:t>cout</a:t>
            </a:r>
            <a:r>
              <a:rPr lang="en-US" dirty="0" smtClean="0"/>
              <a:t> &lt;&lt; “The values is” &lt;&lt; x;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51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endl</a:t>
            </a:r>
            <a:r>
              <a:rPr lang="en-US" dirty="0" smtClean="0"/>
              <a:t> Manipulator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endl</a:t>
            </a:r>
            <a:r>
              <a:rPr lang="en-US" dirty="0" smtClean="0"/>
              <a:t> (end line) makes the stream go to a new line.</a:t>
            </a:r>
          </a:p>
          <a:p>
            <a:r>
              <a:rPr lang="en-US" dirty="0" err="1" smtClean="0"/>
              <a:t>cout</a:t>
            </a:r>
            <a:r>
              <a:rPr lang="en-US" dirty="0" smtClean="0"/>
              <a:t> &lt;&lt; “First line” &lt;&lt; </a:t>
            </a:r>
            <a:r>
              <a:rPr lang="en-US" dirty="0" err="1" smtClean="0"/>
              <a:t>endl</a:t>
            </a:r>
            <a:r>
              <a:rPr lang="en-US" dirty="0" smtClean="0"/>
              <a:t> &lt;&lt; “second line”;</a:t>
            </a:r>
          </a:p>
          <a:p>
            <a:r>
              <a:rPr lang="en-US" dirty="0" smtClean="0"/>
              <a:t>Note that the last character is the lower-case letter “L”, not the digit “1”.</a:t>
            </a:r>
          </a:p>
          <a:p>
            <a:r>
              <a:rPr lang="en-US" dirty="0" smtClean="0"/>
              <a:t>(You can also use \n in a string:</a:t>
            </a:r>
          </a:p>
          <a:p>
            <a:r>
              <a:rPr lang="en-US" dirty="0" err="1" smtClean="0"/>
              <a:t>cout</a:t>
            </a:r>
            <a:r>
              <a:rPr lang="en-US" dirty="0" smtClean="0"/>
              <a:t> &lt;&lt; “First line\</a:t>
            </a:r>
            <a:r>
              <a:rPr lang="en-US" dirty="0" err="1" smtClean="0"/>
              <a:t>nSecond</a:t>
            </a:r>
            <a:r>
              <a:rPr lang="en-US" dirty="0" smtClean="0"/>
              <a:t> line”;</a:t>
            </a:r>
          </a:p>
          <a:p>
            <a:r>
              <a:rPr lang="en-US" dirty="0" smtClean="0"/>
              <a:t>We’ll discuss other manipulators later.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4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#include Directive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line that starts with a # sign is not an actual C++ statement.  It directs the compiler to do something.</a:t>
            </a:r>
          </a:p>
          <a:p>
            <a:r>
              <a:rPr lang="en-US" dirty="0" smtClean="0"/>
              <a:t>#include directs the compiler to include a source file as though you had typed it in line.</a:t>
            </a:r>
          </a:p>
          <a:p>
            <a:r>
              <a:rPr lang="en-US" dirty="0" smtClean="0"/>
              <a:t>There is no semicolon at the end of this directive.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25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Variable</a:t>
            </a:r>
            <a:r>
              <a:rPr lang="en-US" dirty="0" smtClean="0"/>
              <a:t>: a storage location in memory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Has a name and a type of data it can hold</a:t>
            </a:r>
          </a:p>
          <a:p>
            <a:pPr lvl="1"/>
            <a:r>
              <a:rPr lang="en-US" dirty="0" smtClean="0"/>
              <a:t>Can be changed by your program</a:t>
            </a:r>
          </a:p>
          <a:p>
            <a:pPr lvl="1"/>
            <a:r>
              <a:rPr lang="en-US" dirty="0" smtClean="0"/>
              <a:t>Must be defined before it can be used:</a:t>
            </a:r>
            <a:br>
              <a:rPr lang="en-US" dirty="0" smtClean="0"/>
            </a:b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itchFamily="-16" charset="0"/>
              </a:rPr>
              <a:t>int</a:t>
            </a:r>
            <a:r>
              <a:rPr lang="en-US" dirty="0" smtClean="0">
                <a:latin typeface="Courier New" pitchFamily="-16" charset="0"/>
              </a:rPr>
              <a:t> item;</a:t>
            </a:r>
          </a:p>
          <a:p>
            <a:pPr lvl="1">
              <a:buNone/>
            </a:pPr>
            <a:r>
              <a:rPr lang="en-US" dirty="0">
                <a:latin typeface="Courier New" pitchFamily="-16" charset="0"/>
              </a:rPr>
              <a:t> </a:t>
            </a:r>
            <a:r>
              <a:rPr lang="en-US" dirty="0" smtClean="0">
                <a:latin typeface="Courier New" pitchFamily="-16" charset="0"/>
              </a:rPr>
              <a:t>item = 1;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70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value (including strings) written into the program code.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“Hello World”		// string</a:t>
            </a:r>
          </a:p>
          <a:p>
            <a:pPr lvl="1"/>
            <a:r>
              <a:rPr lang="en-US" dirty="0" smtClean="0"/>
              <a:t>3.14159			// double</a:t>
            </a:r>
          </a:p>
          <a:p>
            <a:pPr lvl="1"/>
            <a:r>
              <a:rPr lang="en-US" dirty="0" smtClean="0"/>
              <a:t>‘z’				// char</a:t>
            </a:r>
          </a:p>
          <a:p>
            <a:r>
              <a:rPr lang="en-US" dirty="0" smtClean="0"/>
              <a:t>Avoid using literals.  They can make your program inflexible.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6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programmer-defined name, including the names of variables.</a:t>
            </a:r>
          </a:p>
          <a:p>
            <a:r>
              <a:rPr lang="en-US" dirty="0" smtClean="0"/>
              <a:t>Function names, class names, etc. are identifiers.</a:t>
            </a:r>
          </a:p>
          <a:p>
            <a:r>
              <a:rPr lang="en-US" dirty="0" smtClean="0"/>
              <a:t>C++ keywords cannot be used as identifiers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2 --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E993-8A61-4E87-B933-FEE807C13C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05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1383</Words>
  <Application>Microsoft Office PowerPoint</Application>
  <PresentationFormat>On-screen Show (4:3)</PresentationFormat>
  <Paragraphs>257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CS1 Lesson 2</vt:lpstr>
      <vt:lpstr>Parts of a C++ Program</vt:lpstr>
      <vt:lpstr>Notes:</vt:lpstr>
      <vt:lpstr>The cout Object</vt:lpstr>
      <vt:lpstr>The endl Manipulator</vt:lpstr>
      <vt:lpstr>The #include Directive</vt:lpstr>
      <vt:lpstr>Variables</vt:lpstr>
      <vt:lpstr>Literals</vt:lpstr>
      <vt:lpstr>Identifiers</vt:lpstr>
      <vt:lpstr>C++ Keywords</vt:lpstr>
      <vt:lpstr>Identifier Rules</vt:lpstr>
      <vt:lpstr>Identifier Conventions</vt:lpstr>
      <vt:lpstr>Integer Data Types</vt:lpstr>
      <vt:lpstr>Integers, continued</vt:lpstr>
      <vt:lpstr>The char Data Type</vt:lpstr>
      <vt:lpstr>Character Strings</vt:lpstr>
      <vt:lpstr>The C++ string class</vt:lpstr>
      <vt:lpstr>Floating-Point Data Types</vt:lpstr>
      <vt:lpstr>Floating Point</vt:lpstr>
      <vt:lpstr>Floating Point Literals</vt:lpstr>
      <vt:lpstr>The bool Data Type</vt:lpstr>
      <vt:lpstr>The Size of a Data Type</vt:lpstr>
      <vt:lpstr>Assignment</vt:lpstr>
      <vt:lpstr>Variable Initialization</vt:lpstr>
      <vt:lpstr>Scope of Variables</vt:lpstr>
      <vt:lpstr>Scope, continued</vt:lpstr>
      <vt:lpstr>Arithmetic Operators</vt:lpstr>
      <vt:lpstr>Binary Arithmetic Operators</vt:lpstr>
      <vt:lpstr>Division</vt:lpstr>
      <vt:lpstr>Modulus</vt:lpstr>
      <vt:lpstr>Comments</vt:lpstr>
      <vt:lpstr>Comment Types</vt:lpstr>
      <vt:lpstr>Named Constants</vt:lpstr>
      <vt:lpstr>Programming Style</vt:lpstr>
      <vt:lpstr>Standard and Prestandard C++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 Lesson 2</dc:title>
  <dc:creator>jcole</dc:creator>
  <cp:lastModifiedBy>jcole</cp:lastModifiedBy>
  <cp:revision>24</cp:revision>
  <dcterms:created xsi:type="dcterms:W3CDTF">2013-01-16T23:00:20Z</dcterms:created>
  <dcterms:modified xsi:type="dcterms:W3CDTF">2013-01-17T14:08:03Z</dcterms:modified>
</cp:coreProperties>
</file>