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5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994D1-AE49-4562-9AA2-849A1793C0D1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7F9E2-21D1-4484-A421-B10CA808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8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D39B-C5A6-478E-8566-18F5E35C5883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A4C9-0D62-4BD7-B940-786BC5772203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7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444E-80FC-48BD-8509-F6D6D203954F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8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619F-18DD-4075-8D2E-D2F310B98C5E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09B0-0992-4F82-AA6E-42E814D7696C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2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7030-E431-48EA-94ED-040070D210DF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1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A28B-6865-45A3-8101-59335418CD84}" type="datetime1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5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6936-EE0A-4E75-A08A-A9F0277A9B1F}" type="datetime1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0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3189-D9A4-4E16-975A-9AE192913AF5}" type="datetime1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1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16D-7D9C-4D71-8C2E-F7B95FA50CD2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8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0EEB-9123-4FC2-BF11-FD4644064B38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2AD6-3F91-4A56-AC34-F08E322FA21E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407D0-369A-4618-8BAD-D4B716AA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Characters, C-Strings, and the </a:t>
            </a:r>
            <a:r>
              <a:rPr lang="en-US" i="1" dirty="0" smtClean="0"/>
              <a:t>string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Within a C-String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itchFamily="112" charset="0"/>
              <a:buNone/>
            </a:pPr>
            <a:r>
              <a:rPr lang="en-US" dirty="0"/>
              <a:t>Function:</a:t>
            </a:r>
          </a:p>
          <a:p>
            <a:pPr lvl="1"/>
            <a:r>
              <a:rPr lang="en-US" dirty="0" err="1">
                <a:latin typeface="Courier New" pitchFamily="112" charset="0"/>
              </a:rPr>
              <a:t>strstr</a:t>
            </a:r>
            <a:r>
              <a:rPr lang="en-US" dirty="0">
                <a:latin typeface="Courier New" pitchFamily="112" charset="0"/>
              </a:rPr>
              <a:t>(str1, str2)</a:t>
            </a:r>
            <a:r>
              <a:rPr lang="en-US" dirty="0"/>
              <a:t>: finds the first occurrence of </a:t>
            </a:r>
            <a:r>
              <a:rPr lang="en-US" dirty="0">
                <a:latin typeface="Courier New" pitchFamily="112" charset="0"/>
              </a:rPr>
              <a:t>str2</a:t>
            </a:r>
            <a:r>
              <a:rPr lang="en-US" dirty="0"/>
              <a:t> in </a:t>
            </a:r>
            <a:r>
              <a:rPr lang="en-US" dirty="0">
                <a:latin typeface="Courier New" pitchFamily="112" charset="0"/>
              </a:rPr>
              <a:t>str1</a:t>
            </a:r>
            <a:r>
              <a:rPr lang="en-US" dirty="0"/>
              <a:t>. Returns a pointer to match, or </a:t>
            </a:r>
            <a:r>
              <a:rPr lang="en-US" dirty="0">
                <a:latin typeface="Courier New" pitchFamily="112" charset="0"/>
              </a:rPr>
              <a:t>NULL</a:t>
            </a:r>
            <a:r>
              <a:rPr lang="en-US" dirty="0"/>
              <a:t> if no match.</a:t>
            </a:r>
          </a:p>
          <a:p>
            <a:pPr lvl="2">
              <a:buFontTx/>
              <a:buNone/>
            </a:pPr>
            <a:r>
              <a:rPr lang="en-US" dirty="0">
                <a:latin typeface="Courier New" pitchFamily="112" charset="0"/>
              </a:rPr>
              <a:t>	char river[] = "Wabash";</a:t>
            </a:r>
          </a:p>
          <a:p>
            <a:pPr lvl="2">
              <a:buFontTx/>
              <a:buNone/>
            </a:pPr>
            <a:r>
              <a:rPr lang="en-US" dirty="0">
                <a:latin typeface="Courier New" pitchFamily="112" charset="0"/>
              </a:rPr>
              <a:t>	char word[] = "aba";</a:t>
            </a:r>
          </a:p>
          <a:p>
            <a:pPr lvl="2">
              <a:buFontTx/>
              <a:buNone/>
            </a:pPr>
            <a:r>
              <a:rPr lang="en-US" dirty="0">
                <a:latin typeface="Courier New" pitchFamily="112" charset="0"/>
              </a:rPr>
              <a:t>	</a:t>
            </a:r>
            <a:r>
              <a:rPr lang="en-US" dirty="0" err="1">
                <a:latin typeface="Courier New" pitchFamily="112" charset="0"/>
              </a:rPr>
              <a:t>cout</a:t>
            </a:r>
            <a:r>
              <a:rPr lang="en-US" dirty="0">
                <a:latin typeface="Courier New" pitchFamily="112" charset="0"/>
              </a:rPr>
              <a:t> &lt;&lt; </a:t>
            </a:r>
            <a:r>
              <a:rPr lang="en-US" dirty="0" err="1" smtClean="0">
                <a:latin typeface="Courier New" pitchFamily="112" charset="0"/>
              </a:rPr>
              <a:t>strstr</a:t>
            </a:r>
            <a:r>
              <a:rPr lang="en-US" smtClean="0">
                <a:latin typeface="Courier New" pitchFamily="112" charset="0"/>
              </a:rPr>
              <a:t>(river, </a:t>
            </a:r>
            <a:r>
              <a:rPr lang="en-US" dirty="0">
                <a:latin typeface="Courier New" pitchFamily="112" charset="0"/>
              </a:rPr>
              <a:t>word);</a:t>
            </a:r>
          </a:p>
          <a:p>
            <a:pPr lvl="2">
              <a:buFontTx/>
              <a:buNone/>
            </a:pPr>
            <a:r>
              <a:rPr lang="en-US" dirty="0">
                <a:latin typeface="Courier New" pitchFamily="112" charset="0"/>
              </a:rPr>
              <a:t>	// displays "abash"</a:t>
            </a:r>
          </a:p>
          <a:p>
            <a:r>
              <a:rPr lang="en-US" dirty="0" smtClean="0"/>
              <a:t>Why does it display “abash”?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String/Numeric Conversion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09600" y="1825611"/>
            <a:ext cx="79803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dirty="0" smtClean="0"/>
              <a:t>require </a:t>
            </a:r>
            <a:r>
              <a:rPr lang="en-US" sz="2800" dirty="0" err="1" smtClean="0">
                <a:latin typeface="Courier New" pitchFamily="112" charset="0"/>
              </a:rPr>
              <a:t>cstdlib</a:t>
            </a:r>
            <a:r>
              <a:rPr lang="en-US" sz="2800" dirty="0" smtClean="0"/>
              <a:t> header file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79674"/>
            <a:ext cx="7859713" cy="327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String/Numeric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long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lNum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double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dNum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char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intChar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[10];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=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atoi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("1234"); // puts 1234 in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iNum</a:t>
            </a:r>
            <a:endParaRPr lang="en-US" sz="2400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lNum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=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atol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("5678"); // puts 5678 in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lNum</a:t>
            </a:r>
            <a:endParaRPr lang="en-US" sz="2400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dNum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=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atof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("35.7"); // puts 35.7 in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dNum</a:t>
            </a:r>
            <a:endParaRPr lang="en-US" sz="2400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itoa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iNum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intChar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, 8); // puts the string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// "2322" (base 8 for 1234</a:t>
            </a:r>
            <a:r>
              <a:rPr lang="en-US" sz="2400" kern="0" baseline="-2500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10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 in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intChar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CS1 Lesson 10 -- John Cole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String/Numeric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if C-string contains non-digits, results are undefined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function may return result up to non-digit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function may return 0</a:t>
            </a:r>
            <a:b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itoa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does no bounds checking – make sure there is enough space to store the </a:t>
            </a:r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result.  In Visual Studio you’ll get warnings.</a:t>
            </a:r>
            <a:endParaRPr lang="en-US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64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C-String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Designing C-String Handling Functions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can pass arrays or pointers to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char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arrays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Can perform bounds checking to ensure enough space for results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Can anticipate unexpected user input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7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char * </a:t>
            </a:r>
            <a:r>
              <a:rPr lang="en-US" dirty="0" err="1" smtClean="0"/>
              <a:t>substr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 *</a:t>
            </a:r>
            <a:r>
              <a:rPr lang="en-US" dirty="0" err="1"/>
              <a:t>inStr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start,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char *sub = 0;</a:t>
            </a:r>
          </a:p>
          <a:p>
            <a:pPr marL="0" indent="0">
              <a:buNone/>
            </a:pPr>
            <a:r>
              <a:rPr lang="en-US" dirty="0"/>
              <a:t>  if (!(start &lt; 0 || </a:t>
            </a:r>
            <a:r>
              <a:rPr lang="en-US" dirty="0" err="1"/>
              <a:t>len</a:t>
            </a:r>
            <a:r>
              <a:rPr lang="en-US" dirty="0"/>
              <a:t> &lt; 0 || </a:t>
            </a:r>
            <a:r>
              <a:rPr lang="en-US" dirty="0" err="1"/>
              <a:t>inStr</a:t>
            </a:r>
            <a:r>
              <a:rPr lang="en-US" dirty="0"/>
              <a:t> == 0 || start + </a:t>
            </a:r>
            <a:r>
              <a:rPr lang="en-US" dirty="0" err="1"/>
              <a:t>len</a:t>
            </a:r>
            <a:r>
              <a:rPr lang="en-US" dirty="0"/>
              <a:t> &gt;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inStr</a:t>
            </a:r>
            <a:r>
              <a:rPr lang="en-US" dirty="0"/>
              <a:t>)))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sub = new char[</a:t>
            </a:r>
            <a:r>
              <a:rPr lang="en-US" dirty="0" err="1"/>
              <a:t>len</a:t>
            </a:r>
            <a:r>
              <a:rPr lang="en-US" dirty="0"/>
              <a:t> + 1];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strncpy</a:t>
            </a:r>
            <a:r>
              <a:rPr lang="en-US" dirty="0"/>
              <a:t>(sub, &amp;</a:t>
            </a:r>
            <a:r>
              <a:rPr lang="en-US" dirty="0" err="1"/>
              <a:t>inStr</a:t>
            </a:r>
            <a:r>
              <a:rPr lang="en-US" dirty="0"/>
              <a:t>[start], </a:t>
            </a:r>
            <a:r>
              <a:rPr lang="en-US" dirty="0" err="1"/>
              <a:t>len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sub[</a:t>
            </a:r>
            <a:r>
              <a:rPr lang="en-US" dirty="0" err="1"/>
              <a:t>len</a:t>
            </a:r>
            <a:r>
              <a:rPr lang="en-US" dirty="0"/>
              <a:t>] = '\0';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return sub;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2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C++ </a:t>
            </a:r>
            <a:r>
              <a:rPr lang="en-US" dirty="0">
                <a:latin typeface="Courier New" pitchFamily="112" charset="0"/>
              </a:rPr>
              <a:t>string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Special data type supports working with strings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#include &lt;string&gt;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Can define </a:t>
            </a:r>
            <a:r>
              <a:rPr lang="en-US" sz="28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string</a:t>
            </a: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 variables in programs: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string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firstName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lastName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Can receive values with assignment operator: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firstName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= "George";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lastName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= "Washington";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Can be displayed via </a:t>
            </a:r>
            <a:r>
              <a:rPr lang="en-US" sz="28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endParaRPr lang="en-US" sz="2800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firstName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" " &lt;&lt;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lastName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8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string name;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smtClean="0"/>
              <a:t>// </a:t>
            </a:r>
            <a:r>
              <a:rPr lang="en-US" sz="2800" dirty="0" smtClean="0"/>
              <a:t>Empty string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string name(“John”);</a:t>
            </a:r>
            <a:r>
              <a:rPr lang="en-US" sz="2800" dirty="0" smtClean="0"/>
              <a:t>	// Initializes string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string next(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strName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800" dirty="0" smtClean="0"/>
              <a:t>	// Also initializes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string sub(strName,2); </a:t>
            </a:r>
            <a:r>
              <a:rPr lang="en-US" sz="2800" dirty="0" smtClean="0"/>
              <a:t>// Takes first 2 chars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85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12" charset="0"/>
              </a:rPr>
              <a:t>string</a:t>
            </a:r>
            <a:r>
              <a:rPr lang="en-US" dirty="0"/>
              <a:t>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Can use relational operators directly to compare string objects: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string str1 = "George",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	 str2 = "Georgia";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if (str1 &lt; str2)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str1 &lt;&lt; " is less than "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	 &lt;&lt; str2;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Comparison is performed similar to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strcmp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 function.  Result is 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true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 or </a:t>
            </a:r>
            <a:r>
              <a:rPr lang="en-US" sz="2400" kern="0" dirty="0" smtClean="0">
                <a:solidFill>
                  <a:srgbClr val="000000"/>
                </a:solidFill>
                <a:latin typeface="Courier New" pitchFamily="112" charset="0"/>
                <a:cs typeface="Arial"/>
              </a:rPr>
              <a:t>false</a:t>
            </a:r>
            <a:endParaRPr lang="en-US" sz="24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This is very different from Java, where you are comparing the references, not the strings.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08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string word1, phrase;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string word2 = " Dog";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cin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&gt;&gt; word1; // user enters "Hot Tamale"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             // word1 has "Hot"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phrase = word1 + word2; // phrase has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                       // "Hot Dog"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phrase += " on a bun";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for (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= 0;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 16;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++)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phrase[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]; // displays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		// "Hot Dog on a bun"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</a:t>
            </a:r>
            <a:r>
              <a:rPr lang="en-US" dirty="0" err="1" smtClean="0">
                <a:latin typeface="Courier New" pitchFamily="112" charset="0"/>
              </a:rPr>
              <a:t>cctype</a:t>
            </a:r>
            <a:r>
              <a:rPr lang="en-US" dirty="0" smtClean="0"/>
              <a:t> header file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2</a:t>
            </a:fld>
            <a:endParaRPr lang="en-US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8229600" cy="346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12" charset="0"/>
              </a:rPr>
              <a:t>string</a:t>
            </a:r>
            <a:r>
              <a:rPr lang="en-US" dirty="0"/>
              <a:t>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/>
              <a:t>Are behind many overloaded operators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Categories: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assignment: </a:t>
            </a:r>
            <a:r>
              <a:rPr lang="en-US" sz="2400" dirty="0">
                <a:latin typeface="Courier New" pitchFamily="112" charset="0"/>
              </a:rPr>
              <a:t>assign, copy, data</a:t>
            </a:r>
            <a:endParaRPr lang="en-US" sz="2400" dirty="0"/>
          </a:p>
          <a:p>
            <a:pPr lvl="1">
              <a:lnSpc>
                <a:spcPct val="85000"/>
              </a:lnSpc>
            </a:pPr>
            <a:r>
              <a:rPr lang="en-US" sz="2400" dirty="0"/>
              <a:t>modification: </a:t>
            </a:r>
            <a:r>
              <a:rPr lang="en-US" sz="2400" dirty="0">
                <a:latin typeface="Courier New" pitchFamily="112" charset="0"/>
              </a:rPr>
              <a:t>append,</a:t>
            </a:r>
            <a:r>
              <a:rPr lang="en-US" sz="2400" dirty="0"/>
              <a:t> </a:t>
            </a:r>
            <a:r>
              <a:rPr lang="en-US" sz="2400" dirty="0">
                <a:latin typeface="Courier New" pitchFamily="112" charset="0"/>
              </a:rPr>
              <a:t>clear, erase, insert, replace, swap</a:t>
            </a:r>
            <a:endParaRPr lang="en-US" sz="2400" dirty="0"/>
          </a:p>
          <a:p>
            <a:pPr lvl="1">
              <a:lnSpc>
                <a:spcPct val="85000"/>
              </a:lnSpc>
            </a:pPr>
            <a:r>
              <a:rPr lang="en-US" sz="2400" dirty="0"/>
              <a:t>space management: </a:t>
            </a:r>
            <a:r>
              <a:rPr lang="en-US" sz="2400" dirty="0">
                <a:latin typeface="Courier New" pitchFamily="112" charset="0"/>
              </a:rPr>
              <a:t>capacity, empty, length, resize, size</a:t>
            </a:r>
            <a:endParaRPr lang="en-US" sz="2400" dirty="0"/>
          </a:p>
          <a:p>
            <a:pPr lvl="1">
              <a:lnSpc>
                <a:spcPct val="85000"/>
              </a:lnSpc>
            </a:pPr>
            <a:r>
              <a:rPr lang="en-US" sz="2400" dirty="0"/>
              <a:t>substrings: </a:t>
            </a:r>
            <a:r>
              <a:rPr lang="en-US" sz="2400" dirty="0">
                <a:latin typeface="Courier New" pitchFamily="112" charset="0"/>
              </a:rPr>
              <a:t>find, </a:t>
            </a:r>
            <a:r>
              <a:rPr lang="en-US" sz="2400" dirty="0" err="1">
                <a:latin typeface="Courier New" pitchFamily="112" charset="0"/>
              </a:rPr>
              <a:t>substr</a:t>
            </a:r>
            <a:endParaRPr lang="en-US" sz="2400" dirty="0"/>
          </a:p>
          <a:p>
            <a:pPr lvl="1">
              <a:lnSpc>
                <a:spcPct val="85000"/>
              </a:lnSpc>
            </a:pPr>
            <a:r>
              <a:rPr lang="en-US" sz="2400" dirty="0"/>
              <a:t>comparison: </a:t>
            </a:r>
            <a:r>
              <a:rPr lang="en-US" sz="2400" dirty="0">
                <a:latin typeface="Courier New" pitchFamily="112" charset="0"/>
              </a:rPr>
              <a:t>compare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See Table 10-7 for a list of functions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22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12" charset="0"/>
              </a:rPr>
              <a:t>string</a:t>
            </a:r>
            <a:r>
              <a:rPr lang="en-US" dirty="0"/>
              <a:t>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string word1, word2, phrase;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cin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&gt;&gt; word1;          // word1 is "Hot"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word2.assign(" Dog");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phrase.append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(word1);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phrase.append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(word2);  // phrase has "Hot Dog"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phrase.append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(" with mustard relish", 13);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        // phrase has "Hot Dog with mustard"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phrase.insert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(8, "on a bun ");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phrase &lt;&lt;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endl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 // displays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    // "Hot Dog on a bun with mustard"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Case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Functions:</a:t>
            </a:r>
          </a:p>
          <a:p>
            <a:pPr lvl="1" fontAlgn="base"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toupper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: if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argument is lowercase letter, return uppercase equivalent; otherwise, return input unchanged</a:t>
            </a:r>
          </a:p>
          <a:p>
            <a:pPr lvl="1" fontAlgn="base"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 ch1 = 'H';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 ch2 = 'e';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 ch3 = '!';</a:t>
            </a:r>
          </a:p>
          <a:p>
            <a:pPr lvl="1" fontAlgn="base"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cout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 &lt;&lt;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toupper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(ch1);  // displays 'H'</a:t>
            </a:r>
          </a:p>
          <a:p>
            <a:pPr lvl="1" fontAlgn="base"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cout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 &lt;&lt;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toupper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(ch2);  // displays 'E'</a:t>
            </a:r>
          </a:p>
          <a:p>
            <a:pPr lvl="1" fontAlgn="base"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cout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 &lt;&lt;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toupper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(ch3);  // displays '!'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Case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Functions: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tolower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: if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argument is uppercase letter, return lowercase equivalent; otherwise, return input unchanged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 ch1 = 'H';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 ch2 = 'e';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char ch3 = '!';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cout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 &lt;&lt;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tolower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(ch1);  // displays 'h'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cout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 &lt;&lt;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tolower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(ch2);  // displays 'e'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cout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 &lt;&lt;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tolower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(ch3);  // displays '!'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C-string</a:t>
            </a:r>
            <a:r>
              <a:rPr lang="en-US" dirty="0" smtClean="0"/>
              <a:t>: sequence of characters stored in adjacent memory locations and terminated by </a:t>
            </a:r>
            <a:r>
              <a:rPr lang="en-US" dirty="0" smtClean="0">
                <a:latin typeface="Courier New" pitchFamily="112" charset="0"/>
              </a:rPr>
              <a:t>NULL</a:t>
            </a:r>
            <a:r>
              <a:rPr lang="en-US" dirty="0" smtClean="0"/>
              <a:t> character</a:t>
            </a:r>
          </a:p>
          <a:p>
            <a:r>
              <a:rPr lang="en-US" u="sng" dirty="0" smtClean="0"/>
              <a:t>String literal</a:t>
            </a:r>
            <a:r>
              <a:rPr lang="en-US" dirty="0" smtClean="0"/>
              <a:t> (</a:t>
            </a:r>
            <a:r>
              <a:rPr lang="en-US" u="sng" dirty="0" smtClean="0"/>
              <a:t>string constant</a:t>
            </a:r>
            <a:r>
              <a:rPr lang="en-US" dirty="0" smtClean="0"/>
              <a:t>): sequence of characters enclosed in double quotes " " :           	</a:t>
            </a:r>
            <a:r>
              <a:rPr lang="en-US" dirty="0" smtClean="0">
                <a:latin typeface="Courier New" pitchFamily="112" charset="0"/>
              </a:rPr>
              <a:t>"Hi there!"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5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5" y="4978400"/>
            <a:ext cx="6096000" cy="517525"/>
          </a:xfrm>
          <a:prstGeom prst="rect">
            <a:avLst/>
          </a:prstGeom>
        </p:spPr>
      </p:pic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838200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H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524000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i</a:t>
            </a: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2759075" y="5038725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t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368675" y="5038725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h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3902075" y="5038725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e</a:t>
            </a: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4495800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r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5105400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e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5715000" y="5029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!</a:t>
            </a: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6264275" y="5038725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urier New" pitchFamily="112" charset="0"/>
              </a:rPr>
              <a:t>\0</a:t>
            </a:r>
          </a:p>
        </p:txBody>
      </p:sp>
    </p:spTree>
    <p:extLst>
      <p:ext uri="{BB962C8B-B14F-4D97-AF65-F5344CB8AC3E}">
        <p14:creationId xmlns:p14="http://schemas.microsoft.com/office/powerpoint/2010/main" val="29272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Array of </a:t>
            </a:r>
            <a:r>
              <a:rPr lang="en-US" sz="2800" dirty="0" smtClean="0">
                <a:latin typeface="Courier New" pitchFamily="112" charset="0"/>
              </a:rPr>
              <a:t>char</a:t>
            </a:r>
            <a:r>
              <a:rPr lang="en-US" sz="2800" dirty="0" smtClean="0"/>
              <a:t>s can be used to define storage for string:</a:t>
            </a:r>
            <a:br>
              <a:rPr lang="en-US" sz="2800" dirty="0" smtClean="0"/>
            </a:br>
            <a:r>
              <a:rPr lang="en-US" sz="2800" dirty="0" err="1" smtClean="0">
                <a:latin typeface="Courier New" pitchFamily="112" charset="0"/>
              </a:rPr>
              <a:t>const</a:t>
            </a:r>
            <a:r>
              <a:rPr lang="en-US" sz="2800" dirty="0" smtClean="0">
                <a:latin typeface="Courier New" pitchFamily="112" charset="0"/>
              </a:rPr>
              <a:t> </a:t>
            </a:r>
            <a:r>
              <a:rPr lang="en-US" sz="2800" dirty="0" err="1" smtClean="0">
                <a:latin typeface="Courier New" pitchFamily="112" charset="0"/>
              </a:rPr>
              <a:t>int</a:t>
            </a:r>
            <a:r>
              <a:rPr lang="en-US" sz="2800" dirty="0" smtClean="0">
                <a:latin typeface="Courier New" pitchFamily="112" charset="0"/>
              </a:rPr>
              <a:t> SIZE = 20;</a:t>
            </a:r>
            <a:br>
              <a:rPr lang="en-US" sz="2800" dirty="0" smtClean="0">
                <a:latin typeface="Courier New" pitchFamily="112" charset="0"/>
              </a:rPr>
            </a:br>
            <a:r>
              <a:rPr lang="en-US" sz="2800" dirty="0" smtClean="0">
                <a:latin typeface="Courier New" pitchFamily="112" charset="0"/>
              </a:rPr>
              <a:t>char city[SIZE];</a:t>
            </a:r>
            <a:br>
              <a:rPr lang="en-US" sz="2800" dirty="0" smtClean="0">
                <a:latin typeface="Courier New" pitchFamily="112" charset="0"/>
              </a:rPr>
            </a:br>
            <a:endParaRPr lang="en-US" sz="2800" dirty="0" smtClean="0">
              <a:latin typeface="Courier New" pitchFamily="112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/>
              <a:t>Leave room for </a:t>
            </a:r>
            <a:r>
              <a:rPr lang="en-US" sz="2800" dirty="0" smtClean="0">
                <a:latin typeface="Courier New" pitchFamily="112" charset="0"/>
              </a:rPr>
              <a:t>NULL</a:t>
            </a:r>
            <a:r>
              <a:rPr lang="en-US" sz="2800" dirty="0" smtClean="0"/>
              <a:t> at end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Can enter a value using </a:t>
            </a:r>
            <a:r>
              <a:rPr lang="en-US" sz="2800" dirty="0" err="1" smtClean="0">
                <a:latin typeface="Courier New" pitchFamily="112" charset="0"/>
              </a:rPr>
              <a:t>cin</a:t>
            </a:r>
            <a:r>
              <a:rPr lang="en-US" sz="2800" dirty="0" smtClean="0"/>
              <a:t> or </a:t>
            </a:r>
            <a:r>
              <a:rPr lang="en-US" sz="2800" dirty="0" smtClean="0">
                <a:latin typeface="Courier New" pitchFamily="112" charset="0"/>
              </a:rPr>
              <a:t>&gt;&gt;</a:t>
            </a:r>
            <a:r>
              <a:rPr lang="en-US" sz="28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Input is whitespace-terminated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 check to see if enough space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For input containing whitespace, and to control amount of input, use </a:t>
            </a:r>
            <a:r>
              <a:rPr lang="en-US" sz="2800" dirty="0" err="1" smtClean="0">
                <a:latin typeface="Courier New" pitchFamily="112" charset="0"/>
              </a:rPr>
              <a:t>cin.getline</a:t>
            </a:r>
            <a:r>
              <a:rPr lang="en-US" sz="2800" smtClean="0">
                <a:latin typeface="Courier New" pitchFamily="112" charset="0"/>
              </a:rPr>
              <a:t>()</a:t>
            </a:r>
            <a:endParaRPr lang="en-US" sz="2800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Require the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cstring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header file</a:t>
            </a:r>
            <a:b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Functions take one or more C-strings as arguments.  Can use: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C-string name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pointer to C-string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literal string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C-String Library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Functions: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Tx/>
              <a:buChar char="–"/>
            </a:pP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strlen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returns length of C-string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</a:t>
            </a:r>
            <a:endParaRPr lang="en-US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2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char city[SIZE] = "Missoula";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strlen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(city); // prints 8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FontTx/>
              <a:buChar char="–"/>
            </a:pP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strcat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(str1, str2)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appends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str2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to the end of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str1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char location[SIZE] = "Missoula, ";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char state[3] = "MT";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strcat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(location, state);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// location now has "Missoula, MT"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C-String Library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8000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Functions:</a:t>
            </a:r>
            <a:endParaRPr lang="en-US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strcpy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(str1, str2)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copies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str2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str1</a:t>
            </a:r>
            <a:b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</a:b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/>
            </a:r>
            <a:b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</a:b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const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SIZE = 20;</a:t>
            </a:r>
            <a:b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</a:b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char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[SIZE] = "Maureen", name[SIZE];</a:t>
            </a:r>
            <a:b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</a:b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strcpy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(name,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fname</a:t>
            </a:r>
            <a:r>
              <a:rPr lang="en-US" sz="24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);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Note: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strcat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and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strcpy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perform no bounds checking to determine if there is enough space in receiving character array to hold the string it is being assigned.  </a:t>
            </a:r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You’ll get compiler warnings in Visual Studio.</a:t>
            </a:r>
            <a:endParaRPr 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Lesson 10 --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07D0-369A-4618-8BAD-D4B716AA9D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702</Words>
  <Application>Microsoft Office PowerPoint</Application>
  <PresentationFormat>On-screen Show (4:3)</PresentationFormat>
  <Paragraphs>196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Lesson 10</vt:lpstr>
      <vt:lpstr>Character Testing</vt:lpstr>
      <vt:lpstr>Character Case Conversion</vt:lpstr>
      <vt:lpstr>Character Case Conversion</vt:lpstr>
      <vt:lpstr>C-Strings</vt:lpstr>
      <vt:lpstr>C-Strings</vt:lpstr>
      <vt:lpstr>C-String Library Functions</vt:lpstr>
      <vt:lpstr>C-String Library Functions</vt:lpstr>
      <vt:lpstr>C-String Library Functions</vt:lpstr>
      <vt:lpstr>Search Within a C-String</vt:lpstr>
      <vt:lpstr>String/Numeric Conversion</vt:lpstr>
      <vt:lpstr>String/Numeric Conversion</vt:lpstr>
      <vt:lpstr>String/Numeric Conversion</vt:lpstr>
      <vt:lpstr>Writing C-String Functions</vt:lpstr>
      <vt:lpstr>Substring Function</vt:lpstr>
      <vt:lpstr>The C++ string Class</vt:lpstr>
      <vt:lpstr>string Constructors</vt:lpstr>
      <vt:lpstr>string Comparison</vt:lpstr>
      <vt:lpstr>String Operators</vt:lpstr>
      <vt:lpstr>string Member Functions</vt:lpstr>
      <vt:lpstr>string Member Functions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</dc:title>
  <dc:creator>jcole</dc:creator>
  <cp:lastModifiedBy>jcole</cp:lastModifiedBy>
  <cp:revision>17</cp:revision>
  <dcterms:created xsi:type="dcterms:W3CDTF">2013-02-04T02:58:52Z</dcterms:created>
  <dcterms:modified xsi:type="dcterms:W3CDTF">2014-02-27T21:38:33Z</dcterms:modified>
</cp:coreProperties>
</file>